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708" r:id="rId1"/>
  </p:sldMasterIdLst>
  <p:notesMasterIdLst>
    <p:notesMasterId r:id="rId61"/>
  </p:notesMasterIdLst>
  <p:sldIdLst>
    <p:sldId id="257" r:id="rId2"/>
    <p:sldId id="313" r:id="rId3"/>
    <p:sldId id="338" r:id="rId4"/>
    <p:sldId id="314" r:id="rId5"/>
    <p:sldId id="258" r:id="rId6"/>
    <p:sldId id="260" r:id="rId7"/>
    <p:sldId id="326" r:id="rId8"/>
    <p:sldId id="262" r:id="rId9"/>
    <p:sldId id="315" r:id="rId10"/>
    <p:sldId id="263" r:id="rId11"/>
    <p:sldId id="316" r:id="rId12"/>
    <p:sldId id="265" r:id="rId13"/>
    <p:sldId id="320" r:id="rId14"/>
    <p:sldId id="317" r:id="rId15"/>
    <p:sldId id="267" r:id="rId16"/>
    <p:sldId id="334" r:id="rId17"/>
    <p:sldId id="342" r:id="rId18"/>
    <p:sldId id="268" r:id="rId19"/>
    <p:sldId id="339" r:id="rId20"/>
    <p:sldId id="269" r:id="rId21"/>
    <p:sldId id="343" r:id="rId22"/>
    <p:sldId id="321" r:id="rId23"/>
    <p:sldId id="271" r:id="rId24"/>
    <p:sldId id="319" r:id="rId25"/>
    <p:sldId id="274" r:id="rId26"/>
    <p:sldId id="275" r:id="rId27"/>
    <p:sldId id="276" r:id="rId28"/>
    <p:sldId id="277" r:id="rId29"/>
    <p:sldId id="322" r:id="rId30"/>
    <p:sldId id="278" r:id="rId31"/>
    <p:sldId id="279" r:id="rId32"/>
    <p:sldId id="280" r:id="rId33"/>
    <p:sldId id="323" r:id="rId34"/>
    <p:sldId id="281" r:id="rId35"/>
    <p:sldId id="344" r:id="rId36"/>
    <p:sldId id="341" r:id="rId37"/>
    <p:sldId id="340" r:id="rId38"/>
    <p:sldId id="325" r:id="rId39"/>
    <p:sldId id="282" r:id="rId40"/>
    <p:sldId id="324" r:id="rId41"/>
    <p:sldId id="283" r:id="rId42"/>
    <p:sldId id="329" r:id="rId43"/>
    <p:sldId id="332" r:id="rId44"/>
    <p:sldId id="345" r:id="rId45"/>
    <p:sldId id="333" r:id="rId46"/>
    <p:sldId id="287" r:id="rId47"/>
    <p:sldId id="331" r:id="rId48"/>
    <p:sldId id="289" r:id="rId49"/>
    <p:sldId id="290" r:id="rId50"/>
    <p:sldId id="291" r:id="rId51"/>
    <p:sldId id="335" r:id="rId52"/>
    <p:sldId id="293" r:id="rId53"/>
    <p:sldId id="294" r:id="rId54"/>
    <p:sldId id="297" r:id="rId55"/>
    <p:sldId id="299" r:id="rId56"/>
    <p:sldId id="300" r:id="rId57"/>
    <p:sldId id="302" r:id="rId58"/>
    <p:sldId id="303" r:id="rId59"/>
    <p:sldId id="33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,Awad" initials="M" lastIdx="1" clrIdx="0"/>
  <p:cmAuthor id="2" name="Awad Mussa" initials="AM" lastIdx="1" clrIdx="1"/>
  <p:cmAuthor id="3" name="Awad Mussa" initials="AM [2]" lastIdx="1" clrIdx="2"/>
  <p:cmAuthor id="4" name="Awad Mussa" initials="AM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90546"/>
  </p:normalViewPr>
  <p:slideViewPr>
    <p:cSldViewPr snapToGrid="0" snapToObjects="1">
      <p:cViewPr varScale="1">
        <p:scale>
          <a:sx n="114" d="100"/>
          <a:sy n="114" d="100"/>
        </p:scale>
        <p:origin x="135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552B0-EE81-2E4A-8E17-0C28CC23E95E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F87D-E088-4C49-9C96-AD1022634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Sec03, April-11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Sec03, April-11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1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Oct-31</a:t>
            </a:r>
            <a:r>
              <a:rPr lang="en-US" baseline="0" dirty="0"/>
              <a:t> Fall17,4pm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69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Oct30,3pm, Tus,</a:t>
            </a:r>
            <a:r>
              <a:rPr lang="en-US" baseline="0" dirty="0"/>
              <a:t> Oct31, 9:30am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6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9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3C06-915F-5F49-A9D2-7FB0D241227F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514-B12C-8D4B-A5B6-548F9162BE12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192-4B4B-7345-8AD9-91B12344307D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8B28-65BB-4643-8AA9-1B108A799E36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52A-A524-1A4C-8D53-7CAA1836A0E1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C79-092E-DF4C-9EDF-364600663297}" type="datetime1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16FA-D3AB-A944-9FCE-F631222D2CE8}" type="datetime1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FE93-5E32-AC4D-8245-C766CB91395B}" type="datetime1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072-D6CD-C947-ACBD-14736ADF01AD}" type="datetime1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3D9E27-3866-F540-B266-CA9A6D98E8A9}" type="datetime1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4A9B-647D-D349-BD6A-18337D1F8CFD}" type="datetime1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58FCD8-3364-0545-A35A-194F82FDA1D5}" type="datetime1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F7E7C-0370-0947-BF7A-78A4B49FB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tiff"/><Relationship Id="rId4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oleObject" Target="../embeddings/oleObject8.bin"/><Relationship Id="rId7" Type="http://schemas.openxmlformats.org/officeDocument/2006/relationships/image" Target="../media/image17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4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2365" y="2895600"/>
            <a:ext cx="1098605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CSC 3210</a:t>
            </a:r>
            <a:br>
              <a:rPr lang="en-US" altLang="en-US" dirty="0"/>
            </a:br>
            <a:r>
              <a:rPr lang="en-US" altLang="en-US" dirty="0">
                <a:solidFill>
                  <a:schemeClr val="tx1"/>
                </a:solidFill>
              </a:rPr>
              <a:t>Computer Organization and Programming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2360" y="4471682"/>
            <a:ext cx="8931456" cy="1723869"/>
          </a:xfrm>
        </p:spPr>
        <p:txBody>
          <a:bodyPr>
            <a:normAutofit/>
          </a:bodyPr>
          <a:lstStyle/>
          <a:p>
            <a:r>
              <a:rPr lang="en-US" altLang="en-US" sz="3400" b="1" dirty="0"/>
              <a:t>Chapter </a:t>
            </a:r>
            <a:r>
              <a:rPr lang="en-US" altLang="en-US" sz="3600" b="1" dirty="0"/>
              <a:t>5: </a:t>
            </a:r>
            <a:r>
              <a:rPr lang="en-US" sz="3200" b="1" dirty="0">
                <a:solidFill>
                  <a:schemeClr val="accent3"/>
                </a:solidFill>
              </a:rPr>
              <a:t>Procedures</a:t>
            </a:r>
            <a:r>
              <a:rPr lang="en-US" altLang="en-US" sz="3600" dirty="0">
                <a:solidFill>
                  <a:schemeClr val="accent3"/>
                </a:solidFill>
              </a:rPr>
              <a:t> </a:t>
            </a:r>
            <a:r>
              <a:rPr lang="en-US" altLang="en-US" sz="2800" b="1" dirty="0"/>
              <a:t>(STACK)</a:t>
            </a:r>
            <a:endParaRPr lang="en-US" altLang="en-US" sz="2800" b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3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D45D2A0-7A47-3046-AD4E-48285F8A614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PUSH</a:t>
            </a:r>
            <a:r>
              <a:rPr lang="en-US" altLang="en-US" sz="4000" dirty="0"/>
              <a:t> Operation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536" y="1780224"/>
            <a:ext cx="9903144" cy="12954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>
                <a:solidFill>
                  <a:schemeClr val="accent3"/>
                </a:solidFill>
              </a:rPr>
              <a:t>A 32-bit push operation</a:t>
            </a:r>
            <a:r>
              <a:rPr lang="en-US" altLang="en-US" sz="1800" dirty="0"/>
              <a:t> </a:t>
            </a:r>
          </a:p>
          <a:p>
            <a:pPr lvl="1">
              <a:buFont typeface="Courier New" charset="0"/>
              <a:buChar char="o"/>
            </a:pPr>
            <a:r>
              <a:rPr lang="en-US" altLang="en-US" sz="1600" b="1" u="sng" dirty="0">
                <a:solidFill>
                  <a:srgbClr val="C00000"/>
                </a:solidFill>
              </a:rPr>
              <a:t>decrements </a:t>
            </a:r>
            <a:r>
              <a:rPr lang="en-US" altLang="en-US" sz="1600" b="1" u="sng" dirty="0"/>
              <a:t>the </a:t>
            </a:r>
            <a:r>
              <a:rPr lang="en-US" altLang="en-US" sz="1600" b="1" u="sng" dirty="0">
                <a:solidFill>
                  <a:schemeClr val="accent3"/>
                </a:solidFill>
              </a:rPr>
              <a:t>stack pointer </a:t>
            </a:r>
            <a:r>
              <a:rPr lang="en-US" altLang="en-US" sz="1600" b="1" u="sng" dirty="0">
                <a:solidFill>
                  <a:srgbClr val="C00000"/>
                </a:solidFill>
              </a:rPr>
              <a:t>by 4</a:t>
            </a:r>
            <a:r>
              <a:rPr lang="en-US" altLang="en-US" sz="1600" b="1" u="sng" dirty="0"/>
              <a:t> </a:t>
            </a:r>
          </a:p>
          <a:p>
            <a:pPr lvl="1">
              <a:buFont typeface="Courier New" charset="0"/>
              <a:buChar char="o"/>
            </a:pPr>
            <a:r>
              <a:rPr lang="en-US" altLang="en-US" sz="1600" dirty="0"/>
              <a:t>and </a:t>
            </a:r>
            <a:r>
              <a:rPr lang="en-US" altLang="en-US" sz="1600" b="1" dirty="0"/>
              <a:t>copies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chemeClr val="accent3"/>
                </a:solidFill>
              </a:rPr>
              <a:t>a value </a:t>
            </a:r>
            <a:r>
              <a:rPr lang="en-US" altLang="en-US" sz="1600" u="sng" dirty="0"/>
              <a:t>into the location </a:t>
            </a:r>
            <a:r>
              <a:rPr lang="en-US" altLang="en-US" sz="1600" b="1" dirty="0">
                <a:solidFill>
                  <a:schemeClr val="tx1"/>
                </a:solidFill>
              </a:rPr>
              <a:t>pointed to by</a:t>
            </a:r>
            <a:r>
              <a:rPr lang="en-US" altLang="en-US" sz="1600" b="1" dirty="0">
                <a:solidFill>
                  <a:schemeClr val="accent3"/>
                </a:solidFill>
              </a:rPr>
              <a:t> the stack pointer</a:t>
            </a:r>
            <a:r>
              <a:rPr lang="en-US" altLang="en-US" sz="1600" dirty="0"/>
              <a:t>. </a:t>
            </a:r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10680"/>
              </p:ext>
            </p:extLst>
          </p:nvPr>
        </p:nvGraphicFramePr>
        <p:xfrm>
          <a:off x="1097280" y="3538541"/>
          <a:ext cx="6151552" cy="2352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50" name="VISIO" r:id="rId3" imgW="4451604" imgH="1546860" progId="Visio.Drawing.6">
                  <p:embed/>
                </p:oleObj>
              </mc:Choice>
              <mc:Fallback>
                <p:oleObj name="VISIO" r:id="rId3" imgW="4451604" imgH="15468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6" r="3334"/>
                      <a:stretch>
                        <a:fillRect/>
                      </a:stretch>
                    </p:blipFill>
                    <p:spPr bwMode="auto">
                      <a:xfrm>
                        <a:off x="1097280" y="3538541"/>
                        <a:ext cx="6151552" cy="2352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407385" y="3287588"/>
            <a:ext cx="4567850" cy="2546500"/>
            <a:chOff x="6941628" y="3634961"/>
            <a:chExt cx="5017869" cy="3008730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4454526"/>
                </p:ext>
              </p:extLst>
            </p:nvPr>
          </p:nvGraphicFramePr>
          <p:xfrm>
            <a:off x="6941628" y="4131317"/>
            <a:ext cx="3394085" cy="2512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951" name="VISIO" r:id="rId5" imgW="2392680" imgH="1490472" progId="Visio.Drawing.6">
                    <p:embed/>
                  </p:oleObj>
                </mc:Choice>
                <mc:Fallback>
                  <p:oleObj name="VISIO" r:id="rId5" imgW="2392680" imgH="1490472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804" r="5882"/>
                        <a:stretch>
                          <a:fillRect/>
                        </a:stretch>
                      </p:blipFill>
                      <p:spPr bwMode="auto">
                        <a:xfrm>
                          <a:off x="6941628" y="4131317"/>
                          <a:ext cx="3394085" cy="2512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9925317" y="3634961"/>
              <a:ext cx="2034180" cy="13818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dirty="0"/>
                <a:t>The stack </a:t>
              </a:r>
              <a:r>
                <a:rPr lang="en-US" altLang="en-US" sz="1400" dirty="0">
                  <a:solidFill>
                    <a:srgbClr val="C00000"/>
                  </a:solidFill>
                </a:rPr>
                <a:t>grows downward</a:t>
              </a:r>
              <a:r>
                <a:rPr lang="en-US" altLang="en-US" sz="1400" dirty="0"/>
                <a:t>. The area below ESP is always available (unless the stack has overflowed).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458822" y="2767636"/>
            <a:ext cx="1689760" cy="678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5535" y="4625852"/>
            <a:ext cx="3017659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29269" y="4299677"/>
            <a:ext cx="2743326" cy="366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05172C-7E64-2E43-9025-DCFC1B022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Stack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71662"/>
            <a:ext cx="5638800" cy="3505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Runtime Stack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PUSH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POP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Using PUSH and POP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Example: Reversing a String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Related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38114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057E75-372F-944F-B92A-343B8D854B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POP</a:t>
            </a:r>
            <a:r>
              <a:rPr lang="en-US" altLang="en-US" sz="4000" dirty="0"/>
              <a:t> Operation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7774" y="1846015"/>
            <a:ext cx="9625013" cy="1524000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/>
              <a:t>Copies</a:t>
            </a:r>
            <a:r>
              <a:rPr lang="en-US" altLang="en-US" sz="1800" dirty="0"/>
              <a:t> </a:t>
            </a:r>
            <a:r>
              <a:rPr lang="en-US" altLang="en-US" sz="1800" u="sng" dirty="0"/>
              <a:t>value at stack[ESP</a:t>
            </a:r>
            <a:r>
              <a:rPr lang="en-US" altLang="en-US" sz="1800" dirty="0"/>
              <a:t>] </a:t>
            </a:r>
            <a:r>
              <a:rPr lang="en-US" altLang="en-US" sz="1800" b="1" dirty="0"/>
              <a:t>into</a:t>
            </a:r>
            <a:r>
              <a:rPr lang="en-US" altLang="en-US" sz="1800" dirty="0"/>
              <a:t> </a:t>
            </a:r>
            <a:r>
              <a:rPr lang="en-US" altLang="en-US" sz="1800" u="sng" dirty="0"/>
              <a:t>a register or variable</a:t>
            </a:r>
            <a:r>
              <a:rPr lang="en-US" altLang="en-US" sz="1800" dirty="0"/>
              <a:t>.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dirty="0"/>
              <a:t>Adds</a:t>
            </a:r>
            <a:r>
              <a:rPr lang="en-US" altLang="en-US" sz="1800" dirty="0"/>
              <a:t> </a:t>
            </a:r>
            <a:r>
              <a:rPr lang="en-US" altLang="en-US" sz="1800" b="1" i="1" dirty="0">
                <a:solidFill>
                  <a:schemeClr val="accent3"/>
                </a:solidFill>
              </a:rPr>
              <a:t>n</a:t>
            </a:r>
            <a:r>
              <a:rPr lang="en-US" altLang="en-US" sz="1800" dirty="0"/>
              <a:t> to ESP, where </a:t>
            </a:r>
            <a:r>
              <a:rPr lang="en-US" altLang="en-US" sz="1800" b="1" i="1" dirty="0">
                <a:solidFill>
                  <a:schemeClr val="accent3"/>
                </a:solidFill>
              </a:rPr>
              <a:t>n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/>
              <a:t>is either </a:t>
            </a:r>
            <a:r>
              <a:rPr lang="en-US" altLang="en-US" sz="1800" b="1" dirty="0"/>
              <a:t>2 bytes or 4 bytes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altLang="en-US" dirty="0"/>
              <a:t>value of </a:t>
            </a:r>
            <a:r>
              <a:rPr lang="en-US" altLang="en-US" b="1" i="1" dirty="0">
                <a:solidFill>
                  <a:schemeClr val="accent3"/>
                </a:solidFill>
              </a:rPr>
              <a:t>n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depends on the attribute of the operand receiving the data</a:t>
            </a:r>
          </a:p>
        </p:txBody>
      </p:sp>
      <p:graphicFrame>
        <p:nvGraphicFramePr>
          <p:cNvPr id="102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9256"/>
              </p:ext>
            </p:extLst>
          </p:nvPr>
        </p:nvGraphicFramePr>
        <p:xfrm>
          <a:off x="3009900" y="3370015"/>
          <a:ext cx="6705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1" name="VISIO" r:id="rId3" imgW="4509516" imgH="1589532" progId="Visio.Drawing.6">
                  <p:embed/>
                </p:oleObj>
              </mc:Choice>
              <mc:Fallback>
                <p:oleObj name="VISIO" r:id="rId3" imgW="4509516" imgH="15895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61" r="5051"/>
                      <a:stretch>
                        <a:fillRect/>
                      </a:stretch>
                    </p:blipFill>
                    <p:spPr bwMode="auto">
                      <a:xfrm>
                        <a:off x="3009900" y="3370015"/>
                        <a:ext cx="6705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646258" y="1907467"/>
            <a:ext cx="2138483" cy="6005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5628" y="4674939"/>
            <a:ext cx="6705600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057E75-372F-944F-B92A-343B8D854B1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Stack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3"/>
                </a:solidFill>
              </a:rPr>
              <a:t>Applications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0638" y="1813196"/>
            <a:ext cx="989361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A </a:t>
            </a:r>
            <a:r>
              <a:rPr lang="en-US" b="1" dirty="0">
                <a:solidFill>
                  <a:schemeClr val="accent3"/>
                </a:solidFill>
              </a:rPr>
              <a:t>stack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makes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 convenient </a:t>
            </a:r>
            <a:r>
              <a:rPr lang="en-US" b="1" u="sng" dirty="0">
                <a:solidFill>
                  <a:srgbClr val="2F2A2B"/>
                </a:solidFill>
              </a:rPr>
              <a:t>temporary </a:t>
            </a:r>
            <a:r>
              <a:rPr lang="en-US" b="1" u="sng" dirty="0">
                <a:solidFill>
                  <a:schemeClr val="accent3"/>
                </a:solidFill>
              </a:rPr>
              <a:t>save </a:t>
            </a:r>
            <a:r>
              <a:rPr lang="en-US" b="1" u="sng" dirty="0">
                <a:solidFill>
                  <a:srgbClr val="2F2A2B"/>
                </a:solidFill>
              </a:rPr>
              <a:t>area for registers  </a:t>
            </a:r>
            <a:r>
              <a:rPr lang="en-US" dirty="0">
                <a:solidFill>
                  <a:srgbClr val="2F2A2B"/>
                </a:solidFill>
              </a:rPr>
              <a:t>when they (ex. ECX) are used for more than one purpose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chemeClr val="accent3"/>
                </a:solidFill>
              </a:rPr>
              <a:t>After they are modified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b="1" dirty="0">
                <a:solidFill>
                  <a:srgbClr val="2F2A2B"/>
                </a:solidFill>
              </a:rPr>
              <a:t>they can be </a:t>
            </a:r>
            <a:r>
              <a:rPr lang="en-US" b="1" dirty="0">
                <a:solidFill>
                  <a:schemeClr val="accent3"/>
                </a:solidFill>
              </a:rPr>
              <a:t>restored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their original values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the </a:t>
            </a:r>
            <a:r>
              <a:rPr lang="en-US" dirty="0">
                <a:solidFill>
                  <a:schemeClr val="accent3"/>
                </a:solidFill>
              </a:rPr>
              <a:t>CALL</a:t>
            </a:r>
            <a:r>
              <a:rPr lang="en-US" dirty="0">
                <a:solidFill>
                  <a:srgbClr val="2F2A2B"/>
                </a:solidFill>
              </a:rPr>
              <a:t> instruction executes,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the </a:t>
            </a:r>
            <a:r>
              <a:rPr lang="en-US" b="1" dirty="0">
                <a:solidFill>
                  <a:srgbClr val="2F2A2B"/>
                </a:solidFill>
              </a:rPr>
              <a:t>CPU </a:t>
            </a:r>
            <a:r>
              <a:rPr lang="en-US" b="1" u="sng" dirty="0">
                <a:solidFill>
                  <a:srgbClr val="2F2A2B"/>
                </a:solidFill>
              </a:rPr>
              <a:t>saves</a:t>
            </a:r>
            <a:r>
              <a:rPr lang="en-US" b="1" dirty="0">
                <a:solidFill>
                  <a:srgbClr val="2F2A2B"/>
                </a:solidFill>
              </a:rPr>
              <a:t> the </a:t>
            </a:r>
            <a:r>
              <a:rPr lang="en-US" b="1" u="sng" dirty="0">
                <a:solidFill>
                  <a:srgbClr val="00B050"/>
                </a:solidFill>
              </a:rPr>
              <a:t>current subroutine’s return address</a:t>
            </a:r>
            <a:r>
              <a:rPr lang="en-US" u="sng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on the stack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calling a subroutine,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you </a:t>
            </a:r>
            <a:r>
              <a:rPr lang="en-US" b="1" dirty="0"/>
              <a:t>pass input values called </a:t>
            </a:r>
            <a:r>
              <a:rPr lang="en-US" b="1" u="sng" dirty="0">
                <a:solidFill>
                  <a:schemeClr val="accent3"/>
                </a:solidFill>
              </a:rPr>
              <a:t>arguments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by </a:t>
            </a:r>
            <a:r>
              <a:rPr lang="en-US" b="1" dirty="0">
                <a:solidFill>
                  <a:srgbClr val="C00000"/>
                </a:solidFill>
              </a:rPr>
              <a:t>pushing</a:t>
            </a:r>
            <a:r>
              <a:rPr lang="en-US" dirty="0">
                <a:solidFill>
                  <a:srgbClr val="2F2A2B"/>
                </a:solidFill>
              </a:rPr>
              <a:t> them on the stack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The stack provides </a:t>
            </a:r>
            <a:r>
              <a:rPr lang="en-US" u="sng" dirty="0">
                <a:solidFill>
                  <a:schemeClr val="accent3"/>
                </a:solidFill>
              </a:rPr>
              <a:t>temporary storage for local variables </a:t>
            </a:r>
            <a:r>
              <a:rPr lang="en-US" dirty="0">
                <a:solidFill>
                  <a:srgbClr val="2F2A2B"/>
                </a:solidFill>
              </a:rPr>
              <a:t>inside subroutines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47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05172C-7E64-2E43-9025-DCFC1B022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Stack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71662"/>
            <a:ext cx="5638800" cy="3505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Runtime Stack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PUSH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POP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Using PUSH and POP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Example: Reversing a String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Related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14364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56" y="3123527"/>
            <a:ext cx="6913428" cy="1911752"/>
          </a:xfrm>
          <a:prstGeom prst="rect">
            <a:avLst/>
          </a:prstGeom>
        </p:spPr>
      </p:pic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761BF3-8DC5-0641-9DAB-E723D863A45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1728" y="861913"/>
            <a:ext cx="4524842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Using</a:t>
            </a:r>
            <a:r>
              <a:rPr lang="en-US" altLang="en-US" sz="4000" b="1" dirty="0"/>
              <a:t> </a:t>
            </a:r>
            <a:r>
              <a:rPr lang="en-US" altLang="en-US" sz="4000" b="1" dirty="0">
                <a:solidFill>
                  <a:srgbClr val="C00000"/>
                </a:solidFill>
              </a:rPr>
              <a:t>PUSH</a:t>
            </a:r>
            <a:r>
              <a:rPr lang="en-US" altLang="en-US" sz="4000" dirty="0">
                <a:solidFill>
                  <a:srgbClr val="C00000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00B050"/>
                </a:solidFill>
              </a:rPr>
              <a:t>POP</a:t>
            </a: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74603" y="1688181"/>
            <a:ext cx="9931718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  <a:latin typeface="+mn-lt"/>
              </a:rPr>
              <a:t>Save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b="1" dirty="0">
                <a:solidFill>
                  <a:schemeClr val="accent3"/>
                </a:solidFill>
                <a:latin typeface="+mn-lt"/>
              </a:rPr>
              <a:t>restore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u="sng" dirty="0">
                <a:latin typeface="+mn-lt"/>
              </a:rPr>
              <a:t>registers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when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they </a:t>
            </a:r>
            <a:r>
              <a:rPr lang="en-US" altLang="en-US" sz="1800" b="1" u="sng" dirty="0">
                <a:latin typeface="+mn-lt"/>
              </a:rPr>
              <a:t>contain important values</a:t>
            </a:r>
            <a:r>
              <a:rPr lang="en-US" altLang="en-US" sz="1800" dirty="0">
                <a:latin typeface="+mn-lt"/>
              </a:rPr>
              <a:t>.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PUSH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POP</a:t>
            </a:r>
            <a:r>
              <a:rPr lang="en-US" altLang="en-US" sz="1800" dirty="0">
                <a:latin typeface="+mn-lt"/>
              </a:rPr>
              <a:t> instructions </a:t>
            </a:r>
            <a:r>
              <a:rPr lang="en-US" altLang="en-US" sz="1800" b="1" u="sng" dirty="0">
                <a:latin typeface="+mn-lt"/>
              </a:rPr>
              <a:t>occur in the opposite order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2117255" y="4132672"/>
            <a:ext cx="720948" cy="525999"/>
          </a:xfrm>
          <a:prstGeom prst="lef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16200000" flipH="1">
            <a:off x="60943" y="2721147"/>
            <a:ext cx="2427320" cy="985527"/>
          </a:xfrm>
          <a:prstGeom prst="bentConnector3">
            <a:avLst>
              <a:gd name="adj1" fmla="val 100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1839" y="2000250"/>
            <a:ext cx="442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51555" y="4737288"/>
            <a:ext cx="2310954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>
                <a:solidFill>
                  <a:schemeClr val="accent3"/>
                </a:solidFill>
              </a:rPr>
              <a:t>pickMin</a:t>
            </a:r>
            <a:r>
              <a:rPr lang="en-US" sz="1600" dirty="0"/>
              <a:t>( </a:t>
            </a:r>
            <a:r>
              <a:rPr lang="en-US" sz="1600" dirty="0" err="1"/>
              <a:t>int</a:t>
            </a:r>
            <a:r>
              <a:rPr lang="en-US" sz="1600" dirty="0"/>
              <a:t> x, </a:t>
            </a:r>
            <a:r>
              <a:rPr lang="en-US" sz="1600" dirty="0" err="1"/>
              <a:t>int</a:t>
            </a:r>
            <a:r>
              <a:rPr lang="en-US" sz="1600" dirty="0"/>
              <a:t> y, </a:t>
            </a:r>
            <a:r>
              <a:rPr lang="en-US" sz="1600" dirty="0" err="1"/>
              <a:t>int</a:t>
            </a:r>
            <a:r>
              <a:rPr lang="en-US" sz="1600" dirty="0"/>
              <a:t> z )</a:t>
            </a:r>
          </a:p>
        </p:txBody>
      </p:sp>
      <p:sp>
        <p:nvSpPr>
          <p:cNvPr id="2" name="Rectangle 1"/>
          <p:cNvSpPr/>
          <p:nvPr/>
        </p:nvSpPr>
        <p:spPr>
          <a:xfrm>
            <a:off x="2838203" y="5960308"/>
            <a:ext cx="650471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u="sng" dirty="0" err="1">
                <a:latin typeface="Helvetica" charset="0"/>
              </a:rPr>
              <a:t>DumpMem</a:t>
            </a:r>
            <a:r>
              <a:rPr lang="en-US" sz="1400" dirty="0">
                <a:latin typeface="Helvetica" charset="0"/>
              </a:rPr>
              <a:t> 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Writes a block of memory to the console window in hexadecimal</a:t>
            </a:r>
          </a:p>
        </p:txBody>
      </p:sp>
    </p:spTree>
    <p:extLst>
      <p:ext uri="{BB962C8B-B14F-4D97-AF65-F5344CB8AC3E}">
        <p14:creationId xmlns:p14="http://schemas.microsoft.com/office/powerpoint/2010/main" val="162771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761BF3-8DC5-0641-9DAB-E723D863A45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1728" y="861913"/>
            <a:ext cx="4524842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Using</a:t>
            </a:r>
            <a:r>
              <a:rPr lang="en-US" altLang="en-US" sz="4000" b="1" dirty="0"/>
              <a:t> </a:t>
            </a:r>
            <a:r>
              <a:rPr lang="en-US" altLang="en-US" sz="4000" b="1" dirty="0">
                <a:solidFill>
                  <a:srgbClr val="C00000"/>
                </a:solidFill>
              </a:rPr>
              <a:t>PUSH</a:t>
            </a:r>
            <a:r>
              <a:rPr lang="en-US" altLang="en-US" sz="4000" dirty="0">
                <a:solidFill>
                  <a:srgbClr val="C00000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00B050"/>
                </a:solidFill>
              </a:rPr>
              <a:t>POP</a:t>
            </a:r>
          </a:p>
        </p:txBody>
      </p:sp>
      <p:sp>
        <p:nvSpPr>
          <p:cNvPr id="2" name="Rectangle 1"/>
          <p:cNvSpPr/>
          <p:nvPr/>
        </p:nvSpPr>
        <p:spPr>
          <a:xfrm>
            <a:off x="4706319" y="5685851"/>
            <a:ext cx="76053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u="sng" dirty="0" err="1">
                <a:solidFill>
                  <a:schemeClr val="tx1"/>
                </a:solidFill>
                <a:latin typeface="Helvetica" charset="0"/>
              </a:rPr>
              <a:t>DumpMem</a:t>
            </a:r>
            <a:r>
              <a:rPr lang="en-US" sz="14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en-US" sz="1400" dirty="0">
                <a:solidFill>
                  <a:srgbClr val="2F2A2B"/>
                </a:solidFill>
                <a:latin typeface="Helvetica" charset="0"/>
              </a:rPr>
              <a:t>Writes a block of memory to the console window in hexadecimal</a:t>
            </a:r>
            <a:endParaRPr lang="en-US" sz="14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8635" y="2150579"/>
            <a:ext cx="10591350" cy="3505200"/>
            <a:chOff x="638635" y="2322033"/>
            <a:chExt cx="10591350" cy="3505200"/>
          </a:xfrm>
        </p:grpSpPr>
        <p:sp>
          <p:nvSpPr>
            <p:cNvPr id="12293" name="Text Box 3"/>
            <p:cNvSpPr txBox="1">
              <a:spLocks noChangeArrowheads="1"/>
            </p:cNvSpPr>
            <p:nvPr/>
          </p:nvSpPr>
          <p:spPr bwMode="auto">
            <a:xfrm>
              <a:off x="3686185" y="2322033"/>
              <a:ext cx="7543800" cy="3505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push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esi</a:t>
              </a:r>
              <a:r>
                <a:rPr lang="en-US" altLang="en-US" sz="1800" dirty="0">
                  <a:latin typeface="+mn-lt"/>
                </a:rPr>
                <a:t>		; </a:t>
              </a:r>
              <a:r>
                <a:rPr lang="en-US" altLang="en-US" sz="1800" b="1" dirty="0">
                  <a:solidFill>
                    <a:srgbClr val="C00000"/>
                  </a:solidFill>
                  <a:latin typeface="+mn-lt"/>
                </a:rPr>
                <a:t>push registers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push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ecx</a:t>
              </a: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push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ebx</a:t>
              </a: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latin typeface="+mn-lt"/>
                </a:rPr>
                <a:t>mov</a:t>
              </a:r>
              <a:r>
                <a:rPr lang="en-US" altLang="en-US" sz="1800" dirty="0">
                  <a:latin typeface="+mn-lt"/>
                </a:rPr>
                <a:t>  </a:t>
              </a:r>
              <a:r>
                <a:rPr lang="en-US" altLang="en-US" sz="1800" dirty="0" err="1">
                  <a:latin typeface="+mn-lt"/>
                </a:rPr>
                <a:t>esi,OFFSET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dwordVal</a:t>
              </a:r>
              <a:r>
                <a:rPr lang="en-US" altLang="en-US" sz="1800" dirty="0">
                  <a:latin typeface="+mn-lt"/>
                </a:rPr>
                <a:t> 		; display some memory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latin typeface="+mn-lt"/>
                </a:rPr>
                <a:t>mov</a:t>
              </a:r>
              <a:r>
                <a:rPr lang="en-US" altLang="en-US" sz="1800" dirty="0">
                  <a:latin typeface="+mn-lt"/>
                </a:rPr>
                <a:t>  </a:t>
              </a:r>
              <a:r>
                <a:rPr lang="en-US" altLang="en-US" sz="1800" dirty="0" err="1">
                  <a:latin typeface="+mn-lt"/>
                </a:rPr>
                <a:t>ecx,LENGTHOF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dwordVal</a:t>
              </a: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 err="1">
                  <a:latin typeface="+mn-lt"/>
                </a:rPr>
                <a:t>mov</a:t>
              </a:r>
              <a:r>
                <a:rPr lang="en-US" altLang="en-US" sz="1800" dirty="0">
                  <a:latin typeface="+mn-lt"/>
                </a:rPr>
                <a:t>  </a:t>
              </a:r>
              <a:r>
                <a:rPr lang="en-US" altLang="en-US" sz="1800" dirty="0" err="1">
                  <a:latin typeface="+mn-lt"/>
                </a:rPr>
                <a:t>ebx,TYPE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dwordVal</a:t>
              </a: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call</a:t>
              </a:r>
              <a:r>
                <a:rPr lang="en-US" altLang="en-US" sz="1800" dirty="0">
                  <a:latin typeface="+mn-lt"/>
                </a:rPr>
                <a:t> </a:t>
              </a:r>
              <a:r>
                <a:rPr lang="en-US" altLang="en-US" sz="1800" dirty="0" err="1">
                  <a:latin typeface="+mn-lt"/>
                </a:rPr>
                <a:t>DumpMem</a:t>
              </a: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pop</a:t>
              </a:r>
              <a:r>
                <a:rPr lang="en-US" altLang="en-US" sz="1800" dirty="0">
                  <a:latin typeface="+mn-lt"/>
                </a:rPr>
                <a:t>  </a:t>
              </a:r>
              <a:r>
                <a:rPr lang="en-US" altLang="en-US" sz="1800" dirty="0" err="1">
                  <a:latin typeface="+mn-lt"/>
                </a:rPr>
                <a:t>ebx</a:t>
              </a:r>
              <a:r>
                <a:rPr lang="en-US" altLang="en-US" sz="1800" dirty="0">
                  <a:latin typeface="+mn-lt"/>
                </a:rPr>
                <a:t>		; </a:t>
              </a:r>
              <a:r>
                <a:rPr lang="en-US" altLang="en-US" sz="1800" b="1" dirty="0">
                  <a:solidFill>
                    <a:srgbClr val="C00000"/>
                  </a:solidFill>
                  <a:latin typeface="+mn-lt"/>
                </a:rPr>
                <a:t>restore registers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pop</a:t>
              </a:r>
              <a:r>
                <a:rPr lang="en-US" altLang="en-US" sz="1800" dirty="0">
                  <a:latin typeface="+mn-lt"/>
                </a:rPr>
                <a:t>  </a:t>
              </a:r>
              <a:r>
                <a:rPr lang="en-US" altLang="en-US" sz="1800" dirty="0" err="1">
                  <a:latin typeface="+mn-lt"/>
                </a:rPr>
                <a:t>ecx</a:t>
              </a:r>
              <a:endParaRPr lang="en-US" altLang="en-US" sz="18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dirty="0">
                  <a:solidFill>
                    <a:schemeClr val="accent3"/>
                  </a:solidFill>
                  <a:latin typeface="+mn-lt"/>
                </a:rPr>
                <a:t>pop</a:t>
              </a:r>
              <a:r>
                <a:rPr lang="en-US" altLang="en-US" sz="1800" dirty="0">
                  <a:latin typeface="+mn-lt"/>
                </a:rPr>
                <a:t>  </a:t>
              </a:r>
              <a:r>
                <a:rPr lang="en-US" altLang="en-US" sz="1800" dirty="0" err="1">
                  <a:latin typeface="+mn-lt"/>
                </a:rPr>
                <a:t>esi</a:t>
              </a:r>
              <a:endParaRPr lang="en-US" altLang="en-US" sz="1800" dirty="0"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8635" y="3865469"/>
              <a:ext cx="2310954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3"/>
                  </a:solidFill>
                </a:rPr>
                <a:t>pickMin</a:t>
              </a:r>
              <a:r>
                <a:rPr lang="en-US" sz="1600" dirty="0"/>
                <a:t>( </a:t>
              </a:r>
              <a:r>
                <a:rPr lang="en-US" sz="1600" dirty="0" err="1"/>
                <a:t>int</a:t>
              </a:r>
              <a:r>
                <a:rPr lang="en-US" sz="1600" dirty="0"/>
                <a:t> x, </a:t>
              </a:r>
              <a:r>
                <a:rPr lang="en-US" sz="1600" dirty="0" err="1"/>
                <a:t>int</a:t>
              </a:r>
              <a:r>
                <a:rPr lang="en-US" sz="1600" dirty="0"/>
                <a:t> y, </a:t>
              </a:r>
              <a:r>
                <a:rPr lang="en-US" sz="1600" dirty="0" err="1"/>
                <a:t>int</a:t>
              </a:r>
              <a:r>
                <a:rPr lang="en-US" sz="1600" dirty="0"/>
                <a:t> z )</a:t>
              </a:r>
            </a:p>
          </p:txBody>
        </p:sp>
        <p:sp>
          <p:nvSpPr>
            <p:cNvPr id="10" name="Left Brace 9"/>
            <p:cNvSpPr/>
            <p:nvPr/>
          </p:nvSpPr>
          <p:spPr>
            <a:xfrm>
              <a:off x="3046563" y="3622758"/>
              <a:ext cx="720948" cy="847127"/>
            </a:xfrm>
            <a:prstGeom prst="leftBrac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1" name="Left Brace 10"/>
          <p:cNvSpPr/>
          <p:nvPr/>
        </p:nvSpPr>
        <p:spPr>
          <a:xfrm>
            <a:off x="3056460" y="2281670"/>
            <a:ext cx="720948" cy="71184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3034476" y="4800932"/>
            <a:ext cx="720948" cy="71184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4352" y="2452927"/>
            <a:ext cx="67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Save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24484" y="4972189"/>
            <a:ext cx="96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B050"/>
                </a:solidFill>
              </a:rPr>
              <a:t>Restore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8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00FA-77B1-784C-B065-B0838411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1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1E5733-A508-0243-BC78-26D419328FC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Example1</a:t>
            </a:r>
            <a:r>
              <a:rPr lang="en-US" altLang="en-US" sz="4000" dirty="0">
                <a:solidFill>
                  <a:schemeClr val="tx1"/>
                </a:solidFill>
              </a:rPr>
              <a:t>: </a:t>
            </a:r>
            <a:r>
              <a:rPr lang="en-US" altLang="en-US" sz="4000" b="1" dirty="0">
                <a:solidFill>
                  <a:schemeClr val="accent3"/>
                </a:solidFill>
              </a:rPr>
              <a:t>Nested Loop</a:t>
            </a:r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2532220" y="2324387"/>
            <a:ext cx="7315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1432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14325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14325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latin typeface="+mn-lt"/>
              </a:rPr>
              <a:t>mov</a:t>
            </a:r>
            <a:r>
              <a:rPr lang="en-US" altLang="en-US" sz="1800" dirty="0">
                <a:latin typeface="+mn-lt"/>
              </a:rPr>
              <a:t> ecx,100	; set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L1:		; begin the outer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push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+mn-lt"/>
              </a:rPr>
              <a:t>ecx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;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save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 err="1">
                <a:latin typeface="+mn-lt"/>
              </a:rPr>
              <a:t>mov</a:t>
            </a:r>
            <a:r>
              <a:rPr lang="en-US" altLang="en-US" sz="1800" dirty="0">
                <a:latin typeface="+mn-lt"/>
              </a:rPr>
              <a:t> ecx,20	; set inner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L2:		; begin the inner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b="1" dirty="0">
                <a:latin typeface="+mn-lt"/>
              </a:rPr>
              <a:t>loop L2</a:t>
            </a:r>
            <a:r>
              <a:rPr lang="en-US" altLang="en-US" sz="1800" dirty="0">
                <a:latin typeface="+mn-lt"/>
              </a:rPr>
              <a:t>	; repeat the inner loop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pop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+mn-lt"/>
              </a:rPr>
              <a:t>ecx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;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restore outer loop count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b="1" dirty="0">
                <a:latin typeface="+mn-lt"/>
              </a:rPr>
              <a:t>loop L1</a:t>
            </a:r>
            <a:r>
              <a:rPr lang="en-US" altLang="en-US" sz="1800" dirty="0">
                <a:latin typeface="+mn-lt"/>
              </a:rPr>
              <a:t>	; repeat the outer loop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1223962" y="1737360"/>
            <a:ext cx="993171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When creating a nested loop,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push the outer loop counter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before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entering the inner loop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248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559BB-AD74-5B46-82DE-0B7E3B2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5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Procedures? </a:t>
            </a:r>
            <a:r>
              <a:rPr lang="en-US" sz="3200" dirty="0">
                <a:solidFill>
                  <a:srgbClr val="0070C0"/>
                </a:solidFill>
              </a:rPr>
              <a:t>(Why stack?)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593" y="1917171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Procedures, Functions, Methods, or </a:t>
            </a:r>
            <a:r>
              <a:rPr lang="en-US" b="1" u="sng" dirty="0">
                <a:solidFill>
                  <a:schemeClr val="accent3"/>
                </a:solidFill>
              </a:rPr>
              <a:t>subroutine  </a:t>
            </a:r>
          </a:p>
          <a:p>
            <a:pPr lvl="1"/>
            <a:r>
              <a:rPr lang="en-US" sz="2000" dirty="0"/>
              <a:t>ARE the most fundamental language feature for: 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3"/>
                </a:solidFill>
              </a:rPr>
              <a:t>Code reuse.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3"/>
                </a:solidFill>
              </a:rPr>
              <a:t>Ease debugging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3"/>
                </a:solidFill>
              </a:rPr>
              <a:t>Abstraction </a:t>
            </a:r>
          </a:p>
          <a:p>
            <a:pPr>
              <a:buFont typeface="Arial" charset="0"/>
              <a:buChar char="•"/>
            </a:pPr>
            <a:r>
              <a:rPr lang="en-US" dirty="0"/>
              <a:t> They allow us to </a:t>
            </a:r>
            <a:r>
              <a:rPr lang="en-US" b="1" u="sng" dirty="0"/>
              <a:t>refer</a:t>
            </a:r>
            <a:r>
              <a:rPr lang="en-US" dirty="0"/>
              <a:t> </a:t>
            </a:r>
            <a:r>
              <a:rPr lang="en-US" b="1" u="sng" dirty="0"/>
              <a:t>to some piece of code </a:t>
            </a:r>
            <a:r>
              <a:rPr lang="en-US" b="1" dirty="0">
                <a:solidFill>
                  <a:schemeClr val="accent3"/>
                </a:solidFill>
              </a:rPr>
              <a:t>by a name</a:t>
            </a:r>
          </a:p>
          <a:p>
            <a:pPr>
              <a:buFont typeface="Arial" charset="0"/>
              <a:buChar char="•"/>
            </a:pPr>
            <a:r>
              <a:rPr lang="en-US" dirty="0"/>
              <a:t> All we need to know is </a:t>
            </a:r>
          </a:p>
          <a:p>
            <a:pPr lvl="1">
              <a:buFont typeface="Courier New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how many arguments </a:t>
            </a:r>
            <a:r>
              <a:rPr lang="en-US" dirty="0"/>
              <a:t>are needed, 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what </a:t>
            </a:r>
            <a:r>
              <a:rPr lang="en-US" dirty="0">
                <a:solidFill>
                  <a:srgbClr val="C00000"/>
                </a:solidFill>
              </a:rPr>
              <a:t>type of arguments</a:t>
            </a:r>
            <a:r>
              <a:rPr lang="en-US" dirty="0"/>
              <a:t>, 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what the </a:t>
            </a:r>
            <a:r>
              <a:rPr lang="en-US" u="sng" dirty="0">
                <a:solidFill>
                  <a:srgbClr val="C00000"/>
                </a:solidFill>
              </a:rPr>
              <a:t>subroutine</a:t>
            </a:r>
            <a:r>
              <a:rPr lang="en-US" b="1" u="sng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returns</a:t>
            </a:r>
            <a:r>
              <a:rPr lang="en-US" dirty="0"/>
              <a:t>, 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what the </a:t>
            </a:r>
            <a:r>
              <a:rPr lang="en-US" u="sng" dirty="0">
                <a:solidFill>
                  <a:srgbClr val="C00000"/>
                </a:solidFill>
              </a:rPr>
              <a:t>subroutine</a:t>
            </a:r>
            <a:r>
              <a:rPr lang="en-US" b="1" u="sng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computes</a:t>
            </a:r>
            <a:r>
              <a:rPr lang="en-US" dirty="0"/>
              <a:t> </a:t>
            </a:r>
          </a:p>
          <a:p>
            <a:pPr lvl="2">
              <a:buFont typeface="Wingdings" charset="2"/>
              <a:buChar char="§"/>
            </a:pPr>
            <a:r>
              <a:rPr lang="en-US" sz="1700" dirty="0"/>
              <a:t>it's not necessary to know how the </a:t>
            </a:r>
            <a:r>
              <a:rPr lang="en-US" sz="1700" b="1" u="sng" dirty="0">
                <a:solidFill>
                  <a:schemeClr val="accent3"/>
                </a:solidFill>
              </a:rPr>
              <a:t>subroutine </a:t>
            </a:r>
            <a:r>
              <a:rPr lang="en-US" sz="1700" dirty="0"/>
              <a:t>does what it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71295" y="6388347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909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16" y="5958506"/>
            <a:ext cx="2141820" cy="315536"/>
          </a:xfrm>
          <a:prstGeom prst="rect">
            <a:avLst/>
          </a:prstGeom>
        </p:spPr>
      </p:pic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55ADA99-265B-BF4A-A0F3-AEEA5EE22FC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2888" y="329466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3200" b="1" dirty="0"/>
              <a:t>Example2:</a:t>
            </a:r>
            <a:r>
              <a:rPr lang="en-US" altLang="en-US" sz="3200" dirty="0"/>
              <a:t> </a:t>
            </a:r>
            <a:r>
              <a:rPr lang="en-US" altLang="en-US" sz="3200" b="1" dirty="0">
                <a:solidFill>
                  <a:schemeClr val="accent3"/>
                </a:solidFill>
              </a:rPr>
              <a:t>Reversing a String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88" y="66662"/>
            <a:ext cx="6715125" cy="6034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1127" y="861215"/>
            <a:ext cx="1467815" cy="225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15264" y="1853490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57050" y="2710206"/>
            <a:ext cx="3408046" cy="163121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None/>
            </a:pPr>
            <a:r>
              <a:rPr lang="en-US" altLang="en-US" sz="1600" dirty="0"/>
              <a:t>Why </a:t>
            </a:r>
            <a:r>
              <a:rPr lang="en-US" altLang="en-US" sz="1600" b="1" dirty="0">
                <a:solidFill>
                  <a:srgbClr val="C00000"/>
                </a:solidFill>
              </a:rPr>
              <a:t>must</a:t>
            </a:r>
            <a:r>
              <a:rPr lang="en-US" altLang="en-US" sz="1600" dirty="0"/>
              <a:t> </a:t>
            </a:r>
            <a:r>
              <a:rPr lang="en-US" altLang="en-US" sz="1600" b="1" dirty="0"/>
              <a:t>each character be put in EAX</a:t>
            </a:r>
            <a:r>
              <a:rPr lang="en-US" altLang="en-US" sz="1600" dirty="0"/>
              <a:t> before it is pushed?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Because only </a:t>
            </a:r>
            <a:r>
              <a:rPr lang="en-US" altLang="en-US" sz="1600" b="1" dirty="0" err="1">
                <a:solidFill>
                  <a:srgbClr val="C00000"/>
                </a:solidFill>
                <a:latin typeface="+mn-lt"/>
              </a:rPr>
              <a:t>doubleword</a:t>
            </a:r>
            <a:r>
              <a:rPr lang="en-US" alt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600" dirty="0">
                <a:latin typeface="+mn-lt"/>
              </a:rPr>
              <a:t>(32-bit) or </a:t>
            </a:r>
            <a:r>
              <a:rPr lang="en-US" altLang="en-US" sz="1600" b="1" dirty="0">
                <a:solidFill>
                  <a:srgbClr val="C00000"/>
                </a:solidFill>
              </a:rPr>
              <a:t>word</a:t>
            </a:r>
            <a:r>
              <a:rPr lang="en-US" altLang="en-US" sz="1600" dirty="0"/>
              <a:t> (16-bit) </a:t>
            </a:r>
            <a:r>
              <a:rPr lang="en-US" altLang="en-US" sz="1600" dirty="0">
                <a:latin typeface="+mn-lt"/>
              </a:rPr>
              <a:t>values can be pushed on the stack.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8188" y="3406394"/>
            <a:ext cx="361473" cy="212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87625" y="5607119"/>
            <a:ext cx="361473" cy="212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13028" y="1620276"/>
            <a:ext cx="2145197" cy="21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Left Brace 16"/>
          <p:cNvSpPr/>
          <p:nvPr/>
        </p:nvSpPr>
        <p:spPr>
          <a:xfrm>
            <a:off x="4622248" y="3392106"/>
            <a:ext cx="711909" cy="256976"/>
          </a:xfrm>
          <a:prstGeom prst="lef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38247" y="3415914"/>
            <a:ext cx="1827053" cy="212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771662" y="3583780"/>
            <a:ext cx="572470" cy="102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33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8CFB-AE8A-7A46-99DE-BB2F6A49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81FC-A5CD-6843-88F4-682B459F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35B55-8005-A74D-A14D-DD1C2E58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3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05172C-7E64-2E43-9025-DCFC1B022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/>
              <a:t>Stack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Operations</a:t>
            </a:r>
            <a:endParaRPr lang="en-US" altLang="en-US" sz="4000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71662"/>
            <a:ext cx="5638800" cy="3505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Runtime Stack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PUSH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POP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Using PUSH and POP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Example: Reversing a String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Related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87393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5FC17E8-45F0-E647-83BA-4271EE7B1C3B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Related</a:t>
            </a:r>
            <a:r>
              <a:rPr lang="en-US" altLang="en-US" sz="4000" dirty="0"/>
              <a:t> Instructions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3987" y="1943100"/>
            <a:ext cx="7772400" cy="3733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PUSHFD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chemeClr val="accent3"/>
                </a:solidFill>
              </a:rPr>
              <a:t>POPFD</a:t>
            </a:r>
          </a:p>
          <a:p>
            <a:pPr lvl="1" eaLnBrk="1" hangingPunct="1"/>
            <a:r>
              <a:rPr lang="en-US" altLang="en-US" dirty="0"/>
              <a:t>push and pop the </a:t>
            </a:r>
            <a:r>
              <a:rPr lang="en-US" altLang="en-US" b="1" dirty="0">
                <a:solidFill>
                  <a:srgbClr val="C00000"/>
                </a:solidFill>
              </a:rPr>
              <a:t>EFLAGS register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PUSHAD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pushes the </a:t>
            </a:r>
            <a:r>
              <a:rPr lang="en-US" altLang="en-US" b="1" dirty="0">
                <a:solidFill>
                  <a:srgbClr val="C00000"/>
                </a:solidFill>
              </a:rPr>
              <a:t>32-bit</a:t>
            </a:r>
            <a:r>
              <a:rPr lang="en-US" altLang="en-US" b="1" dirty="0">
                <a:solidFill>
                  <a:schemeClr val="accent3"/>
                </a:solidFill>
              </a:rPr>
              <a:t> general-purpose registers on the stack </a:t>
            </a:r>
          </a:p>
          <a:p>
            <a:pPr lvl="1" eaLnBrk="1" hangingPunct="1"/>
            <a:r>
              <a:rPr lang="en-US" altLang="en-US" dirty="0"/>
              <a:t>order: </a:t>
            </a:r>
            <a:r>
              <a:rPr lang="en-US" altLang="en-US" b="1" dirty="0"/>
              <a:t>EAX, ECX, EDX, EBX, ESP, EBP, ESI, EDI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3"/>
                </a:solidFill>
              </a:rPr>
              <a:t>POPAD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pops </a:t>
            </a:r>
            <a:r>
              <a:rPr lang="en-US" altLang="en-US" b="1" dirty="0">
                <a:solidFill>
                  <a:schemeClr val="accent3"/>
                </a:solidFill>
              </a:rPr>
              <a:t>the same registers off the stack in reverse order</a:t>
            </a:r>
          </a:p>
          <a:p>
            <a:pPr lvl="1" eaLnBrk="1" hangingPunct="1"/>
            <a:r>
              <a:rPr lang="en-US" altLang="en-US" b="1" dirty="0">
                <a:solidFill>
                  <a:srgbClr val="AB7942"/>
                </a:solidFill>
              </a:rPr>
              <a:t>PUSHA</a:t>
            </a:r>
            <a:r>
              <a:rPr lang="en-US" altLang="en-US" dirty="0">
                <a:solidFill>
                  <a:srgbClr val="AB7942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AB7942"/>
                </a:solidFill>
              </a:rPr>
              <a:t>POPA</a:t>
            </a:r>
            <a:r>
              <a:rPr lang="en-US" altLang="en-US" dirty="0">
                <a:solidFill>
                  <a:srgbClr val="AB7942"/>
                </a:solidFill>
              </a:rPr>
              <a:t> </a:t>
            </a:r>
            <a:r>
              <a:rPr lang="en-US" altLang="en-US" dirty="0"/>
              <a:t>do the same for </a:t>
            </a:r>
            <a:r>
              <a:rPr lang="en-US" altLang="en-US" b="1" dirty="0">
                <a:solidFill>
                  <a:srgbClr val="C00000"/>
                </a:solidFill>
              </a:rPr>
              <a:t>16-bit </a:t>
            </a:r>
            <a:r>
              <a:rPr lang="en-US" altLang="en-US" dirty="0">
                <a:solidFill>
                  <a:schemeClr val="tx1"/>
                </a:solidFill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183668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25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1376362" y="1952626"/>
            <a:ext cx="5638800" cy="2971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 dirty="0"/>
              <a:t> Stack Operations</a:t>
            </a:r>
          </a:p>
          <a:p>
            <a:pPr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Defining and Using Procedures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Linking to an External Library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The Irvine32 Library</a:t>
            </a:r>
          </a:p>
        </p:txBody>
      </p:sp>
    </p:spTree>
    <p:extLst>
      <p:ext uri="{BB962C8B-B14F-4D97-AF65-F5344CB8AC3E}">
        <p14:creationId xmlns:p14="http://schemas.microsoft.com/office/powerpoint/2010/main" val="131189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01666E-D69B-E247-A053-30DBB1C186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Defining</a:t>
            </a:r>
            <a:r>
              <a:rPr lang="en-US" altLang="en-US" sz="4000" dirty="0"/>
              <a:t> and </a:t>
            </a:r>
            <a:r>
              <a:rPr lang="en-US" altLang="en-US" sz="4000" b="1" dirty="0"/>
              <a:t>Using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Procedures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25" y="1890712"/>
            <a:ext cx="6400800" cy="4038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Creating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Documenting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Example: </a:t>
            </a:r>
            <a:r>
              <a:rPr lang="en-US" altLang="en-US" b="1" dirty="0" err="1"/>
              <a:t>SumOf</a:t>
            </a:r>
            <a:r>
              <a:rPr lang="en-US" altLang="en-US" b="1" dirty="0"/>
              <a:t> Procedure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CALL and RET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Nested Procedure Calls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Local and Global Labels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Procedure Parameters</a:t>
            </a:r>
          </a:p>
        </p:txBody>
      </p:sp>
    </p:spTree>
    <p:extLst>
      <p:ext uri="{BB962C8B-B14F-4D97-AF65-F5344CB8AC3E}">
        <p14:creationId xmlns:p14="http://schemas.microsoft.com/office/powerpoint/2010/main" val="58848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BAB022A-2D0E-564D-A1B5-53642E7258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Creating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>
                <a:solidFill>
                  <a:schemeClr val="tx1"/>
                </a:solidFill>
              </a:rPr>
              <a:t>Procedures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2550" y="1878188"/>
            <a:ext cx="9920288" cy="375496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1700" b="1" dirty="0"/>
              <a:t> A </a:t>
            </a:r>
            <a:r>
              <a:rPr lang="en-US" altLang="en-US" sz="1700" b="1" dirty="0">
                <a:solidFill>
                  <a:schemeClr val="accent3"/>
                </a:solidFill>
              </a:rPr>
              <a:t>procedure </a:t>
            </a:r>
            <a:r>
              <a:rPr lang="en-US" altLang="en-US" sz="1700" dirty="0"/>
              <a:t>is the ASM equivalent of a Java or C++ </a:t>
            </a:r>
            <a:r>
              <a:rPr lang="en-US" altLang="en-US" sz="1700" b="1" dirty="0"/>
              <a:t>function/method</a:t>
            </a:r>
          </a:p>
          <a:p>
            <a:pP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sz="1700" dirty="0"/>
              <a:t>A procedure is </a:t>
            </a:r>
            <a:r>
              <a:rPr lang="en-US" sz="1700" b="1" u="sng" dirty="0">
                <a:solidFill>
                  <a:schemeClr val="accent3"/>
                </a:solidFill>
              </a:rPr>
              <a:t>declared</a:t>
            </a:r>
            <a:r>
              <a:rPr lang="en-US" sz="1700" dirty="0">
                <a:solidFill>
                  <a:schemeClr val="accent3"/>
                </a:solidFill>
              </a:rPr>
              <a:t> </a:t>
            </a:r>
            <a:r>
              <a:rPr lang="en-US" sz="1700" dirty="0"/>
              <a:t>using the </a:t>
            </a:r>
            <a:r>
              <a:rPr lang="en-US" sz="1700" b="1" dirty="0">
                <a:solidFill>
                  <a:schemeClr val="accent3"/>
                </a:solidFill>
              </a:rPr>
              <a:t>PROC</a:t>
            </a:r>
            <a:r>
              <a:rPr lang="en-US" sz="1700" dirty="0"/>
              <a:t> and </a:t>
            </a:r>
            <a:r>
              <a:rPr lang="en-US" sz="1700" b="1" dirty="0">
                <a:solidFill>
                  <a:schemeClr val="accent3"/>
                </a:solidFill>
              </a:rPr>
              <a:t>ENDP</a:t>
            </a:r>
            <a:r>
              <a:rPr lang="en-US" sz="1700" dirty="0"/>
              <a:t> directives</a:t>
            </a:r>
          </a:p>
          <a:p>
            <a:pPr>
              <a:buFont typeface="Arial" charset="0"/>
              <a:buChar char="•"/>
            </a:pPr>
            <a:r>
              <a:rPr lang="en-US" sz="1700" dirty="0"/>
              <a:t> It must be </a:t>
            </a:r>
            <a:r>
              <a:rPr lang="en-US" sz="1700" b="1" dirty="0">
                <a:solidFill>
                  <a:schemeClr val="accent3"/>
                </a:solidFill>
              </a:rPr>
              <a:t>assigned</a:t>
            </a:r>
            <a:r>
              <a:rPr lang="en-US" sz="1700" b="1" dirty="0"/>
              <a:t> a name </a:t>
            </a:r>
            <a:r>
              <a:rPr lang="en-US" sz="1700" dirty="0"/>
              <a:t>(a valid identifier)</a:t>
            </a:r>
          </a:p>
          <a:p>
            <a:pPr>
              <a:buFont typeface="Arial" charset="0"/>
              <a:buChar char="•"/>
            </a:pPr>
            <a:r>
              <a:rPr lang="en-US" sz="1700" dirty="0"/>
              <a:t> </a:t>
            </a:r>
            <a:r>
              <a:rPr lang="en-US" sz="1700" b="1" dirty="0"/>
              <a:t>When</a:t>
            </a:r>
            <a:r>
              <a:rPr lang="en-US" sz="1700" dirty="0"/>
              <a:t> you </a:t>
            </a:r>
            <a:r>
              <a:rPr lang="en-US" sz="1700" b="1" dirty="0">
                <a:solidFill>
                  <a:schemeClr val="accent3"/>
                </a:solidFill>
              </a:rPr>
              <a:t>create</a:t>
            </a:r>
            <a:r>
              <a:rPr lang="en-US" sz="1700" b="1" dirty="0"/>
              <a:t> a procedure </a:t>
            </a:r>
            <a:r>
              <a:rPr lang="en-US" sz="1700" u="sng" dirty="0"/>
              <a:t>other than your </a:t>
            </a:r>
            <a:r>
              <a:rPr lang="en-US" sz="1700" b="1" u="sng" dirty="0">
                <a:solidFill>
                  <a:srgbClr val="00B050"/>
                </a:solidFill>
              </a:rPr>
              <a:t>program’s startup procedure (main)</a:t>
            </a:r>
            <a:r>
              <a:rPr lang="en-US" sz="1700" dirty="0"/>
              <a:t>:</a:t>
            </a:r>
          </a:p>
          <a:p>
            <a:pPr lvl="1">
              <a:buFont typeface="Courier New" charset="0"/>
              <a:buChar char="o"/>
            </a:pPr>
            <a:r>
              <a:rPr lang="en-US" sz="1700" dirty="0"/>
              <a:t>End it with a </a:t>
            </a:r>
            <a:r>
              <a:rPr lang="en-US" sz="1700" b="1" dirty="0">
                <a:solidFill>
                  <a:schemeClr val="accent3"/>
                </a:solidFill>
              </a:rPr>
              <a:t>RET</a:t>
            </a:r>
            <a:r>
              <a:rPr lang="en-US" sz="1700" dirty="0"/>
              <a:t> instruction</a:t>
            </a:r>
          </a:p>
          <a:p>
            <a:pPr lvl="1">
              <a:buFont typeface="Courier New" charset="0"/>
              <a:buChar char="o"/>
            </a:pPr>
            <a:r>
              <a:rPr lang="en-US" sz="1700" b="1" dirty="0">
                <a:solidFill>
                  <a:schemeClr val="accent3"/>
                </a:solidFill>
              </a:rPr>
              <a:t>RET</a:t>
            </a:r>
            <a:r>
              <a:rPr lang="en-US" sz="1700" dirty="0"/>
              <a:t> </a:t>
            </a:r>
            <a:r>
              <a:rPr lang="en-US" sz="1700" u="sng" dirty="0"/>
              <a:t>forces the CPU </a:t>
            </a:r>
            <a:r>
              <a:rPr lang="en-US" sz="1700" b="1" dirty="0"/>
              <a:t>to return to the location </a:t>
            </a:r>
            <a:r>
              <a:rPr lang="en-US" sz="1700" u="sng" dirty="0"/>
              <a:t>from where the procedure was called </a:t>
            </a:r>
            <a:r>
              <a:rPr lang="en-US" sz="1200" b="1" dirty="0">
                <a:solidFill>
                  <a:schemeClr val="accent3"/>
                </a:solidFill>
              </a:rPr>
              <a:t>(address of call next instruction)</a:t>
            </a:r>
          </a:p>
          <a:p>
            <a:pPr>
              <a:buFont typeface="Arial" charset="0"/>
              <a:buChar char="•"/>
            </a:pPr>
            <a:endParaRPr lang="en-US" sz="1700" dirty="0"/>
          </a:p>
          <a:p>
            <a:pPr>
              <a:buFont typeface="Arial" charset="0"/>
              <a:buChar char="•"/>
            </a:pPr>
            <a:endParaRPr lang="en-US" sz="17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endParaRPr lang="en-US" altLang="en-US" sz="17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66071" y="4275454"/>
            <a:ext cx="5575289" cy="1676400"/>
            <a:chOff x="2894646" y="3463749"/>
            <a:chExt cx="5575289" cy="1676400"/>
          </a:xfrm>
        </p:grpSpPr>
        <p:sp>
          <p:nvSpPr>
            <p:cNvPr id="20486" name="Text Box 4"/>
            <p:cNvSpPr txBox="1">
              <a:spLocks noChangeArrowheads="1"/>
            </p:cNvSpPr>
            <p:nvPr/>
          </p:nvSpPr>
          <p:spPr bwMode="auto">
            <a:xfrm>
              <a:off x="2894646" y="3463749"/>
              <a:ext cx="4953000" cy="167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b="1" dirty="0">
                  <a:latin typeface="+mn-lt"/>
                </a:rPr>
                <a:t>sample </a:t>
              </a:r>
              <a:r>
                <a:rPr lang="en-US" altLang="en-US" b="1" dirty="0">
                  <a:solidFill>
                    <a:schemeClr val="accent3"/>
                  </a:solidFill>
                  <a:latin typeface="+mn-lt"/>
                </a:rPr>
                <a:t>PROC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400" b="1" dirty="0">
                  <a:latin typeface="+mn-lt"/>
                </a:rPr>
                <a:t>.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400" b="1" dirty="0">
                  <a:latin typeface="+mn-lt"/>
                </a:rPr>
                <a:t>.</a:t>
              </a:r>
            </a:p>
            <a:p>
              <a:pPr lvl="1"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400" b="1" dirty="0">
                  <a:solidFill>
                    <a:schemeClr val="accent3"/>
                  </a:solidFill>
                  <a:latin typeface="+mn-lt"/>
                </a:rPr>
                <a:t>ret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b="1" dirty="0">
                  <a:latin typeface="+mn-lt"/>
                </a:rPr>
                <a:t>sample </a:t>
              </a:r>
              <a:r>
                <a:rPr lang="en-US" altLang="en-US" b="1" dirty="0">
                  <a:solidFill>
                    <a:schemeClr val="accent3"/>
                  </a:solidFill>
                  <a:latin typeface="+mn-lt"/>
                </a:rPr>
                <a:t>ENDP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2828" y="3595088"/>
              <a:ext cx="2447107" cy="1385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68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225D96C-D240-6B42-BC64-BF528F7F3C5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Documenting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Procedures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0679" y="2287087"/>
            <a:ext cx="9525001" cy="2438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1800" dirty="0"/>
              <a:t> </a:t>
            </a:r>
            <a:r>
              <a:rPr lang="en-US" altLang="en-US" sz="1800" b="1" u="sng" dirty="0"/>
              <a:t>A description</a:t>
            </a:r>
            <a:r>
              <a:rPr lang="en-US" altLang="en-US" sz="1800" u="sng" dirty="0"/>
              <a:t> </a:t>
            </a:r>
            <a:r>
              <a:rPr lang="en-US" altLang="en-US" sz="1800" dirty="0"/>
              <a:t>of all tasks accomplished by the procedure</a:t>
            </a:r>
          </a:p>
          <a:p>
            <a:pPr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800" b="1" u="sng" dirty="0">
                <a:solidFill>
                  <a:schemeClr val="tx2"/>
                </a:solidFill>
              </a:rPr>
              <a:t>Receives</a:t>
            </a:r>
            <a:r>
              <a:rPr lang="en-US" altLang="en-US" sz="1800" dirty="0">
                <a:solidFill>
                  <a:schemeClr val="tx2"/>
                </a:solidFill>
              </a:rPr>
              <a:t>:</a:t>
            </a:r>
            <a:r>
              <a:rPr lang="en-US" altLang="en-US" sz="1800" dirty="0"/>
              <a:t> A list of input parameters; state their usage and requirements</a:t>
            </a:r>
          </a:p>
          <a:p>
            <a:pPr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800" b="1" u="sng" dirty="0">
                <a:solidFill>
                  <a:schemeClr val="tx2"/>
                </a:solidFill>
              </a:rPr>
              <a:t>Returns:</a:t>
            </a:r>
            <a:r>
              <a:rPr lang="en-US" altLang="en-US" sz="1800" dirty="0"/>
              <a:t> A description of values returned by the procedure</a:t>
            </a:r>
          </a:p>
          <a:p>
            <a:pPr eaLnBrk="1" hangingPunct="1">
              <a:lnSpc>
                <a:spcPct val="110000"/>
              </a:lnSpc>
              <a:buFont typeface="Courier New" charset="0"/>
              <a:buChar char="o"/>
            </a:pP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800" b="1" u="sng" dirty="0">
                <a:solidFill>
                  <a:schemeClr val="tx2"/>
                </a:solidFill>
              </a:rPr>
              <a:t>Requires:</a:t>
            </a:r>
            <a:r>
              <a:rPr lang="en-US" altLang="en-US" sz="1800" dirty="0"/>
              <a:t> Optional list of requirements called </a:t>
            </a:r>
            <a:r>
              <a:rPr lang="en-US" altLang="en-US" sz="1800" dirty="0">
                <a:solidFill>
                  <a:schemeClr val="tx2"/>
                </a:solidFill>
              </a:rPr>
              <a:t>preconditions</a:t>
            </a:r>
            <a:r>
              <a:rPr lang="en-US" altLang="en-US" sz="1800" dirty="0"/>
              <a:t> that must be satisfied before the procedure is called</a:t>
            </a: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1266825" y="1686923"/>
            <a:ext cx="7391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</a:pPr>
            <a:r>
              <a:rPr lang="en-US" altLang="en-US" b="1" dirty="0">
                <a:latin typeface="+mn-lt"/>
              </a:rPr>
              <a:t>Suggested </a:t>
            </a:r>
            <a:r>
              <a:rPr lang="en-US" altLang="en-US" b="1" dirty="0">
                <a:solidFill>
                  <a:schemeClr val="accent3"/>
                </a:solidFill>
                <a:latin typeface="+mn-lt"/>
              </a:rPr>
              <a:t>documentation</a:t>
            </a:r>
            <a:r>
              <a:rPr lang="en-US" altLang="en-US" b="1" dirty="0">
                <a:latin typeface="+mn-lt"/>
              </a:rPr>
              <a:t> for each procedure: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2609850" y="4924426"/>
            <a:ext cx="7620000" cy="83099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If a procedure is called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without its preconditions satisfied</a:t>
            </a:r>
            <a:r>
              <a:rPr lang="en-US" altLang="en-US" sz="1800" dirty="0">
                <a:latin typeface="+mn-lt"/>
              </a:rPr>
              <a:t>, it will  probably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not produce the expected output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69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9DBDE35-023E-C54E-8AD2-BF3AB619A1A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Example: </a:t>
            </a:r>
            <a:r>
              <a:rPr lang="en-US" altLang="en-US" sz="4000" b="1" dirty="0" err="1">
                <a:solidFill>
                  <a:schemeClr val="accent3"/>
                </a:solidFill>
              </a:rPr>
              <a:t>SumOf</a:t>
            </a:r>
            <a:r>
              <a:rPr lang="en-US" altLang="en-US" sz="4000" b="1" dirty="0">
                <a:solidFill>
                  <a:schemeClr val="accent3"/>
                </a:solidFill>
              </a:rPr>
              <a:t> Procedure</a:t>
            </a:r>
          </a:p>
        </p:txBody>
      </p:sp>
      <p:sp>
        <p:nvSpPr>
          <p:cNvPr id="22533" name="Text Box 3"/>
          <p:cNvSpPr txBox="1">
            <a:spLocks noChangeArrowheads="1"/>
          </p:cNvSpPr>
          <p:nvPr/>
        </p:nvSpPr>
        <p:spPr bwMode="auto">
          <a:xfrm>
            <a:off x="1249362" y="2017359"/>
            <a:ext cx="7696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;---------------------------------------------------------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Calculates and returns the sum of three 32-bit integers.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Receives: EAX, EBX, ECX, the three integers. May be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signed or unsigned.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Returns: EAX = sum, and the status flags (Carry,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Overflow, etc.) are changed.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Requires: nothing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;---------------------------------------------------------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b="1" dirty="0">
              <a:solidFill>
                <a:schemeClr val="accent3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chemeClr val="accent3"/>
                </a:solidFill>
                <a:latin typeface="Courier New" charset="0"/>
              </a:rPr>
              <a:t>SumOf</a:t>
            </a: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 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</a:t>
            </a:r>
            <a:r>
              <a:rPr lang="en-US" altLang="en-US" sz="1600" dirty="0" err="1">
                <a:latin typeface="Courier New" charset="0"/>
              </a:rPr>
              <a:t>eax,ebx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add </a:t>
            </a:r>
            <a:r>
              <a:rPr lang="en-US" altLang="en-US" sz="1600" dirty="0" err="1">
                <a:latin typeface="Courier New" charset="0"/>
              </a:rPr>
              <a:t>eax,ecx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chemeClr val="accent3"/>
                </a:solidFill>
                <a:latin typeface="Courier New" charset="0"/>
              </a:rPr>
              <a:t>SumOf</a:t>
            </a: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 ENDP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26517" y="4245152"/>
            <a:ext cx="2225674" cy="1676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sample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sample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ENDP</a:t>
            </a:r>
          </a:p>
        </p:txBody>
      </p:sp>
    </p:spTree>
    <p:extLst>
      <p:ext uri="{BB962C8B-B14F-4D97-AF65-F5344CB8AC3E}">
        <p14:creationId xmlns:p14="http://schemas.microsoft.com/office/powerpoint/2010/main" val="60282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01666E-D69B-E247-A053-30DBB1C186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Defining</a:t>
            </a:r>
            <a:r>
              <a:rPr lang="en-US" altLang="en-US" sz="4000" dirty="0"/>
              <a:t> and </a:t>
            </a:r>
            <a:r>
              <a:rPr lang="en-US" altLang="en-US" sz="4000" b="1" dirty="0"/>
              <a:t>Using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Procedures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25" y="1890712"/>
            <a:ext cx="6400800" cy="4038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dirty="0"/>
              <a:t>Creating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Documenting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Example: </a:t>
            </a:r>
            <a:r>
              <a:rPr lang="en-US" altLang="en-US" dirty="0" err="1"/>
              <a:t>SumOf</a:t>
            </a:r>
            <a:r>
              <a:rPr lang="en-US" altLang="en-US" dirty="0"/>
              <a:t> Procedure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CALL and RET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Nested Procedure Calls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Local and Global Labels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Procedure Parameters</a:t>
            </a:r>
          </a:p>
        </p:txBody>
      </p:sp>
    </p:spTree>
    <p:extLst>
      <p:ext uri="{BB962C8B-B14F-4D97-AF65-F5344CB8AC3E}">
        <p14:creationId xmlns:p14="http://schemas.microsoft.com/office/powerpoint/2010/main" val="99716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6845-E7ED-3840-A435-07EDC548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F78AC-9763-3A40-9D99-AAC4D3EF6012}"/>
              </a:ext>
            </a:extLst>
          </p:cNvPr>
          <p:cNvSpPr/>
          <p:nvPr/>
        </p:nvSpPr>
        <p:spPr>
          <a:xfrm>
            <a:off x="1133583" y="1963235"/>
            <a:ext cx="3510513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Main (){</a:t>
            </a:r>
          </a:p>
          <a:p>
            <a:r>
              <a:rPr lang="en-US" dirty="0">
                <a:solidFill>
                  <a:schemeClr val="accent3"/>
                </a:solidFill>
              </a:rPr>
              <a:t>	</a:t>
            </a:r>
            <a:r>
              <a:rPr lang="en-US" dirty="0" err="1">
                <a:solidFill>
                  <a:schemeClr val="accent3"/>
                </a:solidFill>
              </a:rPr>
              <a:t>pickMin</a:t>
            </a:r>
            <a:r>
              <a:rPr lang="en-US" dirty="0"/>
              <a:t>( int x, int y, int z )</a:t>
            </a:r>
          </a:p>
          <a:p>
            <a:endParaRPr lang="en-US" dirty="0"/>
          </a:p>
          <a:p>
            <a:r>
              <a:rPr lang="en-US" dirty="0"/>
              <a:t>}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19889-65AC-2B4C-A019-7E1E5618E36A}"/>
              </a:ext>
            </a:extLst>
          </p:cNvPr>
          <p:cNvSpPr/>
          <p:nvPr/>
        </p:nvSpPr>
        <p:spPr>
          <a:xfrm>
            <a:off x="1133583" y="3694437"/>
            <a:ext cx="3509963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/>
                </a:solidFill>
              </a:rPr>
              <a:t>pickMin</a:t>
            </a:r>
            <a:r>
              <a:rPr lang="en-US" dirty="0"/>
              <a:t>( 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y, </a:t>
            </a:r>
            <a:r>
              <a:rPr lang="en-US" dirty="0" err="1"/>
              <a:t>int</a:t>
            </a:r>
            <a:r>
              <a:rPr lang="en-US" dirty="0"/>
              <a:t> z 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min = x ; </a:t>
            </a:r>
          </a:p>
          <a:p>
            <a:r>
              <a:rPr lang="en-US" dirty="0"/>
              <a:t>       if ( y &lt; min ) min = y ; </a:t>
            </a:r>
          </a:p>
          <a:p>
            <a:r>
              <a:rPr lang="en-US" dirty="0"/>
              <a:t>       if ( z &lt; min ) min = z ; </a:t>
            </a:r>
          </a:p>
          <a:p>
            <a:r>
              <a:rPr lang="en-US" dirty="0"/>
              <a:t>     </a:t>
            </a:r>
            <a:r>
              <a:rPr lang="en-US" dirty="0">
                <a:solidFill>
                  <a:srgbClr val="C00000"/>
                </a:solidFill>
              </a:rPr>
              <a:t>return</a:t>
            </a:r>
            <a:r>
              <a:rPr lang="en-US" dirty="0"/>
              <a:t> min ;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683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170E46E-8480-C448-A18F-E67E130BB5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CALL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chemeClr val="accent3"/>
                </a:solidFill>
              </a:rPr>
              <a:t>RET</a:t>
            </a:r>
            <a:r>
              <a:rPr lang="en-US" altLang="en-US" sz="4000" dirty="0"/>
              <a:t> </a:t>
            </a:r>
            <a:r>
              <a:rPr lang="en-US" altLang="en-US" sz="4000" b="1" dirty="0"/>
              <a:t>Instructions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9688" y="1780224"/>
            <a:ext cx="8477250" cy="3986212"/>
          </a:xfrm>
        </p:spPr>
        <p:txBody>
          <a:bodyPr>
            <a:normAutofit/>
          </a:bodyPr>
          <a:lstStyle/>
          <a:p>
            <a:pPr eaLnBrk="1" hangingPunct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400" b="1" dirty="0">
                <a:solidFill>
                  <a:schemeClr val="accent3"/>
                </a:solidFill>
              </a:rPr>
              <a:t>CALL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instruction calls a procedure:</a:t>
            </a:r>
          </a:p>
          <a:p>
            <a:pPr marL="841248" lvl="2" indent="-457200">
              <a:lnSpc>
                <a:spcPct val="190000"/>
              </a:lnSpc>
              <a:buFont typeface="+mj-lt"/>
              <a:buAutoNum type="arabicParenR"/>
            </a:pPr>
            <a:r>
              <a:rPr lang="en-US" altLang="en-US" sz="1800" b="1" dirty="0"/>
              <a:t>pushes</a:t>
            </a:r>
            <a:r>
              <a:rPr lang="en-US" altLang="en-US" sz="1800" dirty="0"/>
              <a:t> </a:t>
            </a:r>
            <a:r>
              <a:rPr lang="en-US" altLang="en-US" sz="1800" u="sng" dirty="0">
                <a:solidFill>
                  <a:srgbClr val="C00000"/>
                </a:solidFill>
              </a:rPr>
              <a:t>offset of next instruction</a:t>
            </a:r>
            <a:r>
              <a:rPr lang="en-US" altLang="en-US" sz="1800" dirty="0"/>
              <a:t> on the </a:t>
            </a:r>
            <a:r>
              <a:rPr lang="en-US" altLang="en-US" sz="1800" b="1" dirty="0">
                <a:solidFill>
                  <a:schemeClr val="accent3"/>
                </a:solidFill>
              </a:rPr>
              <a:t>stack</a:t>
            </a:r>
          </a:p>
          <a:p>
            <a:pPr marL="841248" lvl="2" indent="-457200">
              <a:lnSpc>
                <a:spcPct val="190000"/>
              </a:lnSpc>
              <a:buFont typeface="+mj-lt"/>
              <a:buAutoNum type="arabicParenR"/>
            </a:pPr>
            <a:r>
              <a:rPr lang="en-US" altLang="en-US" sz="1800" b="1" dirty="0"/>
              <a:t>copies</a:t>
            </a:r>
            <a:r>
              <a:rPr lang="en-US" altLang="en-US" sz="1800" dirty="0"/>
              <a:t> </a:t>
            </a:r>
            <a:r>
              <a:rPr lang="en-US" altLang="en-US" sz="1800" u="sng" dirty="0">
                <a:solidFill>
                  <a:srgbClr val="C00000"/>
                </a:solidFill>
              </a:rPr>
              <a:t>the address of the called procedure </a:t>
            </a:r>
            <a:r>
              <a:rPr lang="en-US" altLang="en-US" dirty="0"/>
              <a:t>into </a:t>
            </a:r>
            <a:r>
              <a:rPr lang="en-US" altLang="en-US" sz="1900" b="1" dirty="0">
                <a:solidFill>
                  <a:schemeClr val="accent3"/>
                </a:solidFill>
              </a:rPr>
              <a:t>EIP</a:t>
            </a:r>
          </a:p>
          <a:p>
            <a:pPr eaLnBrk="1" hangingPunct="1">
              <a:lnSpc>
                <a:spcPct val="190000"/>
              </a:lnSpc>
              <a:buFont typeface="Arial" charset="0"/>
              <a:buChar char="•"/>
            </a:pPr>
            <a:r>
              <a:rPr lang="en-US" altLang="en-US" dirty="0"/>
              <a:t> The </a:t>
            </a:r>
            <a:r>
              <a:rPr lang="en-US" altLang="en-US" sz="2400" b="1" dirty="0">
                <a:solidFill>
                  <a:schemeClr val="accent3"/>
                </a:solidFill>
              </a:rPr>
              <a:t>RET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instruction </a:t>
            </a:r>
            <a:r>
              <a:rPr lang="en-US" altLang="en-US" b="1" dirty="0"/>
              <a:t>returns</a:t>
            </a:r>
            <a:r>
              <a:rPr lang="en-US" altLang="en-US" dirty="0"/>
              <a:t> from a procedure:</a:t>
            </a:r>
          </a:p>
          <a:p>
            <a:pPr lvl="1" eaLnBrk="1" hangingPunct="1">
              <a:lnSpc>
                <a:spcPct val="190000"/>
              </a:lnSpc>
            </a:pPr>
            <a:r>
              <a:rPr lang="en-US" altLang="en-US" sz="2400" b="1" dirty="0"/>
              <a:t>pops</a:t>
            </a:r>
            <a:r>
              <a:rPr lang="en-US" altLang="en-US" dirty="0"/>
              <a:t> top of </a:t>
            </a:r>
            <a:r>
              <a:rPr lang="en-US" altLang="en-US" dirty="0">
                <a:solidFill>
                  <a:schemeClr val="accent3"/>
                </a:solidFill>
              </a:rPr>
              <a:t>stack</a:t>
            </a:r>
            <a:r>
              <a:rPr lang="en-US" altLang="en-US" dirty="0"/>
              <a:t> into </a:t>
            </a:r>
            <a:r>
              <a:rPr lang="en-US" altLang="en-US" dirty="0">
                <a:solidFill>
                  <a:schemeClr val="accent3"/>
                </a:solidFill>
              </a:rPr>
              <a:t>EIP </a:t>
            </a:r>
            <a:r>
              <a:rPr lang="en-US" altLang="en-US" sz="2400" dirty="0">
                <a:solidFill>
                  <a:schemeClr val="accent3"/>
                </a:solidFill>
              </a:rPr>
              <a:t>🙁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670101" y="1993198"/>
            <a:ext cx="2758690" cy="381610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800" dirty="0">
                <a:latin typeface="Courier New" charset="0"/>
              </a:rPr>
              <a:t> 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endParaRPr lang="en-US" altLang="en-US" sz="1800" b="1" dirty="0">
              <a:solidFill>
                <a:srgbClr val="C00000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8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eax,edx</a:t>
            </a:r>
            <a:endParaRPr lang="en-US" altLang="en-US" sz="18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ENDP</a:t>
            </a:r>
          </a:p>
        </p:txBody>
      </p:sp>
    </p:spTree>
    <p:extLst>
      <p:ext uri="{BB962C8B-B14F-4D97-AF65-F5344CB8AC3E}">
        <p14:creationId xmlns:p14="http://schemas.microsoft.com/office/powerpoint/2010/main" val="2011479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D3FF057-40EE-514F-B167-CFF2A861097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CALL-RET</a:t>
            </a:r>
            <a:r>
              <a:rPr lang="en-US" altLang="en-US" sz="4000" dirty="0"/>
              <a:t> Example</a:t>
            </a:r>
          </a:p>
        </p:txBody>
      </p:sp>
      <p:sp>
        <p:nvSpPr>
          <p:cNvPr id="24581" name="Text Box 3"/>
          <p:cNvSpPr txBox="1">
            <a:spLocks noChangeArrowheads="1"/>
          </p:cNvSpPr>
          <p:nvPr/>
        </p:nvSpPr>
        <p:spPr bwMode="auto">
          <a:xfrm>
            <a:off x="5936010" y="1959665"/>
            <a:ext cx="3742602" cy="4038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800" dirty="0">
                <a:latin typeface="Courier New" charset="0"/>
              </a:rPr>
              <a:t> 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00000020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endParaRPr lang="en-US" altLang="en-US" sz="1800" b="1" dirty="0">
              <a:solidFill>
                <a:srgbClr val="C00000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00000025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8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00000040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eax,edx</a:t>
            </a:r>
            <a:endParaRPr lang="en-US" altLang="en-US" sz="18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8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ENDP</a:t>
            </a:r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1505427" y="2150165"/>
            <a:ext cx="2819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b="1" u="sng" dirty="0">
                <a:solidFill>
                  <a:srgbClr val="00B050"/>
                </a:solidFill>
              </a:rPr>
              <a:t>0000025</a:t>
            </a:r>
            <a:r>
              <a:rPr lang="en-US" altLang="en-US" sz="1700" dirty="0"/>
              <a:t> is the </a:t>
            </a:r>
            <a:r>
              <a:rPr lang="en-US" altLang="en-US" sz="1700" b="1" dirty="0"/>
              <a:t>offset</a:t>
            </a:r>
            <a:r>
              <a:rPr lang="en-US" altLang="en-US" sz="1700" dirty="0"/>
              <a:t> of the instruction immediately following the </a:t>
            </a:r>
            <a:r>
              <a:rPr lang="en-US" altLang="en-US" sz="1700" b="1" dirty="0">
                <a:solidFill>
                  <a:schemeClr val="accent3"/>
                </a:solidFill>
              </a:rPr>
              <a:t>CALL</a:t>
            </a:r>
            <a:r>
              <a:rPr lang="en-US" altLang="en-US" sz="1700" dirty="0"/>
              <a:t> instruction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1581627" y="3978965"/>
            <a:ext cx="28194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700" b="1" u="sng" dirty="0">
                <a:solidFill>
                  <a:srgbClr val="00B050"/>
                </a:solidFill>
              </a:rPr>
              <a:t>00000040</a:t>
            </a:r>
            <a:r>
              <a:rPr lang="en-US" altLang="en-US" sz="1700" dirty="0"/>
              <a:t> is the offset of the first instruction inside </a:t>
            </a:r>
            <a:r>
              <a:rPr lang="en-US" altLang="en-US" sz="1700" dirty="0" err="1">
                <a:solidFill>
                  <a:srgbClr val="C00000"/>
                </a:solidFill>
              </a:rPr>
              <a:t>MySub</a:t>
            </a:r>
            <a:endParaRPr lang="en-US" altLang="en-US" sz="17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3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C1D6CF-0F81-E84F-9B49-FCD79DA46DB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CALL-RET</a:t>
            </a:r>
            <a:r>
              <a:rPr lang="en-US" altLang="en-US" sz="4000" dirty="0"/>
              <a:t> Example</a:t>
            </a:r>
          </a:p>
        </p:txBody>
      </p:sp>
      <p:graphicFrame>
        <p:nvGraphicFramePr>
          <p:cNvPr id="2560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25416"/>
              </p:ext>
            </p:extLst>
          </p:nvPr>
        </p:nvGraphicFramePr>
        <p:xfrm>
          <a:off x="7362837" y="1987041"/>
          <a:ext cx="4266158" cy="1337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80" name="VISIO" r:id="rId3" imgW="2609088" imgH="777240" progId="Visio.Drawing.6">
                  <p:embed/>
                </p:oleObj>
              </mc:Choice>
              <mc:Fallback>
                <p:oleObj name="VISIO" r:id="rId3" imgW="2609088" imgH="777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125" t="-5234" r="-1563" b="-4691"/>
                      <a:stretch>
                        <a:fillRect/>
                      </a:stretch>
                    </p:blipFill>
                    <p:spPr bwMode="auto">
                      <a:xfrm>
                        <a:off x="7362837" y="1987041"/>
                        <a:ext cx="4266158" cy="1337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1162048" y="2073726"/>
            <a:ext cx="2286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dirty="0"/>
              <a:t>The </a:t>
            </a:r>
            <a:r>
              <a:rPr lang="en-US" altLang="en-US" sz="1500" b="1" dirty="0">
                <a:solidFill>
                  <a:schemeClr val="accent3"/>
                </a:solidFill>
              </a:rPr>
              <a:t>CALL</a:t>
            </a:r>
            <a:r>
              <a:rPr lang="en-US" altLang="en-US" sz="1500" dirty="0"/>
              <a:t> instruction </a:t>
            </a:r>
            <a:r>
              <a:rPr lang="en-US" altLang="en-US" sz="1500" b="1" dirty="0"/>
              <a:t>pushes</a:t>
            </a:r>
            <a:r>
              <a:rPr lang="en-US" altLang="en-US" sz="1500" dirty="0"/>
              <a:t> </a:t>
            </a:r>
            <a:r>
              <a:rPr lang="en-US" altLang="en-US" sz="1500" b="1" dirty="0">
                <a:solidFill>
                  <a:srgbClr val="00B050"/>
                </a:solidFill>
              </a:rPr>
              <a:t>00000025</a:t>
            </a:r>
            <a:r>
              <a:rPr lang="en-US" altLang="en-US" sz="1500" dirty="0"/>
              <a:t> onto the </a:t>
            </a:r>
            <a:r>
              <a:rPr lang="en-US" altLang="en-US" sz="1500" b="1" dirty="0">
                <a:solidFill>
                  <a:schemeClr val="accent3"/>
                </a:solidFill>
              </a:rPr>
              <a:t>stack</a:t>
            </a:r>
            <a:r>
              <a:rPr lang="en-US" altLang="en-US" sz="1500" dirty="0"/>
              <a:t>, and </a:t>
            </a:r>
            <a:r>
              <a:rPr lang="en-US" altLang="en-US" sz="1500" b="1" dirty="0">
                <a:solidFill>
                  <a:schemeClr val="accent3"/>
                </a:solidFill>
              </a:rPr>
              <a:t>loads</a:t>
            </a:r>
            <a:r>
              <a:rPr lang="en-US" altLang="en-US" sz="1500" dirty="0"/>
              <a:t> </a:t>
            </a:r>
            <a:r>
              <a:rPr lang="en-US" altLang="en-US" sz="1500" b="1" dirty="0">
                <a:solidFill>
                  <a:srgbClr val="00B050"/>
                </a:solidFill>
              </a:rPr>
              <a:t>00000040</a:t>
            </a:r>
            <a:r>
              <a:rPr lang="en-US" altLang="en-US" sz="1500" dirty="0"/>
              <a:t> into </a:t>
            </a:r>
            <a:r>
              <a:rPr lang="en-US" altLang="en-US" sz="1500" b="1" dirty="0">
                <a:solidFill>
                  <a:schemeClr val="accent3"/>
                </a:solidFill>
              </a:rPr>
              <a:t>EIP</a:t>
            </a:r>
          </a:p>
        </p:txBody>
      </p:sp>
      <p:grpSp>
        <p:nvGrpSpPr>
          <p:cNvPr id="25607" name="Group 8"/>
          <p:cNvGrpSpPr>
            <a:grpSpLocks/>
          </p:cNvGrpSpPr>
          <p:nvPr/>
        </p:nvGrpSpPr>
        <p:grpSpPr bwMode="auto">
          <a:xfrm>
            <a:off x="1161760" y="3795446"/>
            <a:ext cx="10466740" cy="1793249"/>
            <a:chOff x="-2332" y="2199"/>
            <a:chExt cx="7546" cy="1344"/>
          </a:xfrm>
          <a:noFill/>
        </p:grpSpPr>
        <p:graphicFrame>
          <p:nvGraphicFramePr>
            <p:cNvPr id="2560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5261929"/>
                </p:ext>
              </p:extLst>
            </p:nvPr>
          </p:nvGraphicFramePr>
          <p:xfrm>
            <a:off x="2046" y="2199"/>
            <a:ext cx="3168" cy="1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381" name="VISIO" r:id="rId5" imgW="2494788" imgH="1060704" progId="Visio.Drawing.6">
                    <p:embed/>
                  </p:oleObj>
                </mc:Choice>
                <mc:Fallback>
                  <p:oleObj name="VISIO" r:id="rId5" imgW="2494788" imgH="1060704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3226" r="-3226" b="-5994"/>
                        <a:stretch>
                          <a:fillRect/>
                        </a:stretch>
                      </p:blipFill>
                      <p:spPr bwMode="auto">
                        <a:xfrm>
                          <a:off x="2046" y="2199"/>
                          <a:ext cx="3168" cy="1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0" name="Text Box 6"/>
            <p:cNvSpPr txBox="1">
              <a:spLocks noChangeArrowheads="1"/>
            </p:cNvSpPr>
            <p:nvPr/>
          </p:nvSpPr>
          <p:spPr bwMode="auto">
            <a:xfrm>
              <a:off x="-2332" y="2638"/>
              <a:ext cx="1440" cy="61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500" dirty="0"/>
                <a:t>The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RET</a:t>
              </a:r>
              <a:r>
                <a:rPr lang="en-US" altLang="en-US" sz="1500" dirty="0">
                  <a:solidFill>
                    <a:schemeClr val="accent3"/>
                  </a:solidFill>
                </a:rPr>
                <a:t> </a:t>
              </a:r>
              <a:r>
                <a:rPr lang="en-US" altLang="en-US" sz="1500" dirty="0"/>
                <a:t>instruction </a:t>
              </a:r>
              <a:r>
                <a:rPr lang="en-US" altLang="en-US" sz="1500" b="1" dirty="0"/>
                <a:t>pops</a:t>
              </a:r>
              <a:r>
                <a:rPr lang="en-US" altLang="en-US" sz="1500" dirty="0"/>
                <a:t> </a:t>
              </a:r>
              <a:r>
                <a:rPr lang="en-US" altLang="en-US" sz="1500" b="1" dirty="0">
                  <a:solidFill>
                    <a:srgbClr val="00B050"/>
                  </a:solidFill>
                </a:rPr>
                <a:t>00000025</a:t>
              </a:r>
              <a:r>
                <a:rPr lang="en-US" altLang="en-US" sz="1500" dirty="0"/>
                <a:t> from the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stack</a:t>
              </a:r>
              <a:r>
                <a:rPr lang="en-US" altLang="en-US" sz="1500" dirty="0"/>
                <a:t> into </a:t>
              </a:r>
              <a:r>
                <a:rPr lang="en-US" altLang="en-US" sz="1500" b="1" dirty="0">
                  <a:solidFill>
                    <a:schemeClr val="accent3"/>
                  </a:solidFill>
                </a:rPr>
                <a:t>EIP</a:t>
              </a:r>
            </a:p>
          </p:txBody>
        </p:sp>
      </p:grp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7057516" y="5442767"/>
            <a:ext cx="487680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C00000"/>
                </a:solidFill>
                <a:latin typeface="+mn-lt"/>
              </a:rPr>
              <a:t>(stack shown before RET executes)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583206" y="2102977"/>
            <a:ext cx="3487692" cy="35236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600" dirty="0">
                <a:solidFill>
                  <a:srgbClr val="00B05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accent3"/>
                </a:solidFill>
                <a:latin typeface="Courier New" charset="0"/>
              </a:rPr>
              <a:t>00000020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endParaRPr lang="en-US" altLang="en-US" sz="1600" b="1" dirty="0">
              <a:solidFill>
                <a:srgbClr val="C00000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00000025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mov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eax,ebx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main</a:t>
            </a:r>
            <a:r>
              <a:rPr lang="en-US" altLang="en-US" sz="1600" dirty="0">
                <a:latin typeface="Courier New" charset="0"/>
              </a:rPr>
              <a:t> 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6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Courier New" charset="0"/>
              </a:rPr>
              <a:t>00000040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mov</a:t>
            </a:r>
            <a:r>
              <a:rPr lang="en-US" altLang="en-US" sz="1600" dirty="0">
                <a:latin typeface="Courier New" charset="0"/>
              </a:rPr>
              <a:t> </a:t>
            </a:r>
            <a:r>
              <a:rPr lang="en-US" altLang="en-US" sz="1600" dirty="0" err="1">
                <a:latin typeface="Courier New" charset="0"/>
              </a:rPr>
              <a:t>eax,edx</a:t>
            </a:r>
            <a:endParaRPr lang="en-US" altLang="en-US" sz="1600" dirty="0"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accent3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rgbClr val="C00000"/>
                </a:solidFill>
                <a:latin typeface="Courier New" charset="0"/>
              </a:rPr>
              <a:t>MySub</a:t>
            </a:r>
            <a:r>
              <a:rPr lang="en-US" altLang="en-US" sz="1600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sz="1600" dirty="0">
                <a:latin typeface="Courier New" charset="0"/>
              </a:rPr>
              <a:t>ENDP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41345" y="2587193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598481" y="4788226"/>
            <a:ext cx="328612" cy="193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29936" y="1764423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7763" y="399178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88300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01666E-D69B-E247-A053-30DBB1C186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Defining</a:t>
            </a:r>
            <a:r>
              <a:rPr lang="en-US" altLang="en-US" sz="4000" dirty="0"/>
              <a:t> and </a:t>
            </a:r>
            <a:r>
              <a:rPr lang="en-US" altLang="en-US" sz="4000" b="1" dirty="0"/>
              <a:t>Using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Procedures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25" y="1890712"/>
            <a:ext cx="6400800" cy="4038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dirty="0"/>
              <a:t>Creating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Documenting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Example: </a:t>
            </a:r>
            <a:r>
              <a:rPr lang="en-US" altLang="en-US" dirty="0" err="1"/>
              <a:t>SumOf</a:t>
            </a:r>
            <a:r>
              <a:rPr lang="en-US" altLang="en-US" dirty="0"/>
              <a:t> Procedure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CALL and RET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Nested Procedure Calls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Local and Global Labels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Procedure Parameters</a:t>
            </a:r>
          </a:p>
        </p:txBody>
      </p:sp>
    </p:spTree>
    <p:extLst>
      <p:ext uri="{BB962C8B-B14F-4D97-AF65-F5344CB8AC3E}">
        <p14:creationId xmlns:p14="http://schemas.microsoft.com/office/powerpoint/2010/main" val="127538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3D2CC2-413D-E04D-805F-844262B24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Nested</a:t>
            </a:r>
            <a:r>
              <a:rPr lang="en-US" altLang="en-US" sz="4000" dirty="0"/>
              <a:t> Procedure </a:t>
            </a:r>
            <a:r>
              <a:rPr lang="en-US" altLang="en-US" sz="4000" b="1" dirty="0">
                <a:solidFill>
                  <a:schemeClr val="accent3"/>
                </a:solidFill>
              </a:rPr>
              <a:t>Calls</a:t>
            </a:r>
          </a:p>
        </p:txBody>
      </p:sp>
      <p:graphicFrame>
        <p:nvGraphicFramePr>
          <p:cNvPr id="266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23594"/>
              </p:ext>
            </p:extLst>
          </p:nvPr>
        </p:nvGraphicFramePr>
        <p:xfrm>
          <a:off x="8234735" y="-71440"/>
          <a:ext cx="2963332" cy="665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97" name="VISIO" r:id="rId3" imgW="1783080" imgH="4157472" progId="Visio.Drawing.6">
                  <p:embed/>
                </p:oleObj>
              </mc:Choice>
              <mc:Fallback>
                <p:oleObj name="VISIO" r:id="rId3" imgW="1783080" imgH="415747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436" t="-1471" r="7230"/>
                      <a:stretch>
                        <a:fillRect/>
                      </a:stretch>
                    </p:blipFill>
                    <p:spPr bwMode="auto">
                      <a:xfrm>
                        <a:off x="8234735" y="-71440"/>
                        <a:ext cx="2963332" cy="665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 Box 5"/>
          <p:cNvSpPr txBox="1">
            <a:spLocks noChangeArrowheads="1"/>
          </p:cNvSpPr>
          <p:nvPr/>
        </p:nvSpPr>
        <p:spPr bwMode="auto">
          <a:xfrm>
            <a:off x="1233983" y="1818923"/>
            <a:ext cx="355839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By the time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Sub3</a:t>
            </a:r>
            <a:r>
              <a:rPr lang="en-US" altLang="en-US" sz="1800" dirty="0">
                <a:latin typeface="+mn-lt"/>
              </a:rPr>
              <a:t> is called,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the stack </a:t>
            </a:r>
            <a:r>
              <a:rPr lang="en-US" altLang="en-US" sz="1800" dirty="0">
                <a:latin typeface="+mn-lt"/>
              </a:rPr>
              <a:t>contains all </a:t>
            </a:r>
            <a:r>
              <a:rPr lang="en-US" altLang="en-US" sz="1800" b="1" u="sng" dirty="0">
                <a:latin typeface="+mn-lt"/>
              </a:rPr>
              <a:t>three</a:t>
            </a:r>
            <a:r>
              <a:rPr lang="en-US" altLang="en-US" sz="1800" dirty="0">
                <a:latin typeface="+mn-lt"/>
              </a:rPr>
              <a:t> return addresses (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main, sub1, sub2</a:t>
            </a:r>
            <a:r>
              <a:rPr lang="en-US" altLang="en-US" sz="1800" dirty="0">
                <a:latin typeface="+mn-lt"/>
              </a:rPr>
              <a:t>):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1075" y="3584304"/>
            <a:ext cx="3030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rgbClr val="2F2A2B"/>
                </a:solidFill>
              </a:rPr>
              <a:t>After the </a:t>
            </a:r>
            <a:r>
              <a:rPr lang="en-US" sz="1600" b="1" dirty="0">
                <a:solidFill>
                  <a:schemeClr val="accent3"/>
                </a:solidFill>
              </a:rPr>
              <a:t>return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1600" b="1" dirty="0">
                <a:solidFill>
                  <a:srgbClr val="2F2A2B"/>
                </a:solidFill>
              </a:rPr>
              <a:t>ESP</a:t>
            </a:r>
            <a:r>
              <a:rPr lang="en-US" sz="1600" dirty="0">
                <a:solidFill>
                  <a:srgbClr val="2F2A2B"/>
                </a:solidFill>
              </a:rPr>
              <a:t> points to the next-highest stack entry.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3983" y="4850059"/>
            <a:ext cx="3238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rgbClr val="2F2A2B"/>
                </a:solidFill>
              </a:rPr>
              <a:t>Finally, when </a:t>
            </a:r>
            <a:r>
              <a:rPr lang="en-US" sz="1600" b="1" dirty="0">
                <a:solidFill>
                  <a:schemeClr val="accent3"/>
                </a:solidFill>
              </a:rPr>
              <a:t>Sub1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returns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chemeClr val="accent3"/>
                </a:solidFill>
              </a:rPr>
              <a:t>stack[ESP]</a:t>
            </a:r>
            <a:r>
              <a:rPr lang="en-US" sz="1600" dirty="0">
                <a:solidFill>
                  <a:srgbClr val="2F2A2B"/>
                </a:solidFill>
              </a:rPr>
              <a:t> is </a:t>
            </a:r>
            <a:r>
              <a:rPr lang="en-US" sz="1600" b="1" dirty="0">
                <a:solidFill>
                  <a:srgbClr val="2F2A2B"/>
                </a:solidFill>
              </a:rPr>
              <a:t>popped</a:t>
            </a:r>
            <a:r>
              <a:rPr lang="en-US" sz="1600" dirty="0">
                <a:solidFill>
                  <a:srgbClr val="2F2A2B"/>
                </a:solidFill>
              </a:rPr>
              <a:t> into the instruction pointer, and execution resumes in </a:t>
            </a:r>
            <a:r>
              <a:rPr lang="en-US" sz="1600" b="1" dirty="0">
                <a:solidFill>
                  <a:srgbClr val="2F2A2B"/>
                </a:solidFill>
              </a:rPr>
              <a:t>main</a:t>
            </a:r>
            <a:r>
              <a:rPr lang="en-US" sz="1600" dirty="0">
                <a:solidFill>
                  <a:srgbClr val="2F2A2B"/>
                </a:solidFill>
              </a:rPr>
              <a:t>: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8428" y="194001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8800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E21E4-73C3-E64E-B6A6-1E19FB08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0001E-29E6-3743-93F9-C5187393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88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3D2CC2-413D-E04D-805F-844262B24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Nested</a:t>
            </a:r>
            <a:r>
              <a:rPr lang="en-US" altLang="en-US" sz="4000" dirty="0"/>
              <a:t> Procedure </a:t>
            </a:r>
            <a:r>
              <a:rPr lang="en-US" altLang="en-US" sz="4000" b="1" dirty="0">
                <a:solidFill>
                  <a:schemeClr val="accent3"/>
                </a:solidFill>
              </a:rPr>
              <a:t>Calls</a:t>
            </a:r>
          </a:p>
        </p:txBody>
      </p:sp>
      <p:graphicFrame>
        <p:nvGraphicFramePr>
          <p:cNvPr id="26629" name="Object 3"/>
          <p:cNvGraphicFramePr>
            <a:graphicFrameLocks noChangeAspect="1"/>
          </p:cNvGraphicFramePr>
          <p:nvPr/>
        </p:nvGraphicFramePr>
        <p:xfrm>
          <a:off x="8234735" y="-71440"/>
          <a:ext cx="2963332" cy="665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1" name="VISIO" r:id="rId3" imgW="1783080" imgH="4157472" progId="Visio.Drawing.6">
                  <p:embed/>
                </p:oleObj>
              </mc:Choice>
              <mc:Fallback>
                <p:oleObj name="VISIO" r:id="rId3" imgW="1783080" imgH="4157472" progId="Visio.Drawing.6">
                  <p:embed/>
                  <p:pic>
                    <p:nvPicPr>
                      <p:cNvPr id="266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436" t="-1471" r="7230"/>
                      <a:stretch>
                        <a:fillRect/>
                      </a:stretch>
                    </p:blipFill>
                    <p:spPr bwMode="auto">
                      <a:xfrm>
                        <a:off x="8234735" y="-71440"/>
                        <a:ext cx="2963332" cy="665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4"/>
          <p:cNvGraphicFramePr>
            <a:graphicFrameLocks noChangeAspect="1"/>
          </p:cNvGraphicFramePr>
          <p:nvPr/>
        </p:nvGraphicFramePr>
        <p:xfrm>
          <a:off x="4877152" y="1793857"/>
          <a:ext cx="2298465" cy="160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2" name="VISIO" r:id="rId5" imgW="1757172" imgH="1004316" progId="Visio.Drawing.6">
                  <p:embed/>
                </p:oleObj>
              </mc:Choice>
              <mc:Fallback>
                <p:oleObj name="VISIO" r:id="rId5" imgW="1757172" imgH="1004316" progId="Visio.Drawing.6">
                  <p:embed/>
                  <p:pic>
                    <p:nvPicPr>
                      <p:cNvPr id="266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347" t="-7584" r="10869" b="-6161"/>
                      <a:stretch>
                        <a:fillRect/>
                      </a:stretch>
                    </p:blipFill>
                    <p:spPr bwMode="auto">
                      <a:xfrm>
                        <a:off x="4877152" y="1793857"/>
                        <a:ext cx="2298465" cy="1603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 Box 5"/>
          <p:cNvSpPr txBox="1">
            <a:spLocks noChangeArrowheads="1"/>
          </p:cNvSpPr>
          <p:nvPr/>
        </p:nvSpPr>
        <p:spPr bwMode="auto">
          <a:xfrm>
            <a:off x="1233983" y="1818923"/>
            <a:ext cx="355839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By the time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Sub3</a:t>
            </a:r>
            <a:r>
              <a:rPr lang="en-US" altLang="en-US" sz="1800" dirty="0">
                <a:latin typeface="+mn-lt"/>
              </a:rPr>
              <a:t> is called,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the stack </a:t>
            </a:r>
            <a:r>
              <a:rPr lang="en-US" altLang="en-US" sz="1800" dirty="0">
                <a:latin typeface="+mn-lt"/>
              </a:rPr>
              <a:t>contains all </a:t>
            </a:r>
            <a:r>
              <a:rPr lang="en-US" altLang="en-US" sz="1800" b="1" u="sng" dirty="0">
                <a:latin typeface="+mn-lt"/>
              </a:rPr>
              <a:t>three</a:t>
            </a:r>
            <a:r>
              <a:rPr lang="en-US" altLang="en-US" sz="1800" dirty="0">
                <a:latin typeface="+mn-lt"/>
              </a:rPr>
              <a:t> return addresses (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main, sub1, sub2</a:t>
            </a:r>
            <a:r>
              <a:rPr lang="en-US" altLang="en-US" sz="1800" dirty="0">
                <a:latin typeface="+mn-lt"/>
              </a:rPr>
              <a:t>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212" y="3487317"/>
            <a:ext cx="2333620" cy="1232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408" y="4809348"/>
            <a:ext cx="2353476" cy="11586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1075" y="3584304"/>
            <a:ext cx="3030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dirty="0">
                <a:solidFill>
                  <a:srgbClr val="2F2A2B"/>
                </a:solidFill>
              </a:rPr>
              <a:t>After the </a:t>
            </a:r>
            <a:r>
              <a:rPr lang="en-US" sz="1600" b="1" dirty="0">
                <a:solidFill>
                  <a:schemeClr val="accent3"/>
                </a:solidFill>
              </a:rPr>
              <a:t>return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1600" b="1" dirty="0">
                <a:solidFill>
                  <a:srgbClr val="2F2A2B"/>
                </a:solidFill>
              </a:rPr>
              <a:t>ESP</a:t>
            </a:r>
            <a:r>
              <a:rPr lang="en-US" sz="1600" dirty="0">
                <a:solidFill>
                  <a:srgbClr val="2F2A2B"/>
                </a:solidFill>
              </a:rPr>
              <a:t> points to the next-highest stack entry.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3983" y="4850059"/>
            <a:ext cx="3238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>
                <a:solidFill>
                  <a:srgbClr val="2F2A2B"/>
                </a:solidFill>
              </a:rPr>
              <a:t>Finally, when </a:t>
            </a:r>
            <a:r>
              <a:rPr lang="en-US" sz="1600" b="1" dirty="0">
                <a:solidFill>
                  <a:schemeClr val="accent3"/>
                </a:solidFill>
              </a:rPr>
              <a:t>Sub1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b="1" dirty="0">
                <a:solidFill>
                  <a:srgbClr val="2F2A2B"/>
                </a:solidFill>
              </a:rPr>
              <a:t>returns</a:t>
            </a:r>
            <a:r>
              <a:rPr lang="en-US" sz="1600" dirty="0">
                <a:solidFill>
                  <a:srgbClr val="2F2A2B"/>
                </a:solidFill>
              </a:rPr>
              <a:t>, </a:t>
            </a:r>
            <a:r>
              <a:rPr lang="en-US" sz="1600" b="1" dirty="0">
                <a:solidFill>
                  <a:schemeClr val="accent3"/>
                </a:solidFill>
              </a:rPr>
              <a:t>stack[ESP]</a:t>
            </a:r>
            <a:r>
              <a:rPr lang="en-US" sz="1600" dirty="0">
                <a:solidFill>
                  <a:srgbClr val="2F2A2B"/>
                </a:solidFill>
              </a:rPr>
              <a:t> is </a:t>
            </a:r>
            <a:r>
              <a:rPr lang="en-US" sz="1600" b="1" dirty="0">
                <a:solidFill>
                  <a:srgbClr val="2F2A2B"/>
                </a:solidFill>
              </a:rPr>
              <a:t>popped</a:t>
            </a:r>
            <a:r>
              <a:rPr lang="en-US" sz="1600" dirty="0">
                <a:solidFill>
                  <a:srgbClr val="2F2A2B"/>
                </a:solidFill>
              </a:rPr>
              <a:t> into the instruction pointer, and execution resumes in </a:t>
            </a:r>
            <a:r>
              <a:rPr lang="en-US" sz="1600" b="1" dirty="0">
                <a:solidFill>
                  <a:srgbClr val="2F2A2B"/>
                </a:solidFill>
              </a:rPr>
              <a:t>main</a:t>
            </a:r>
            <a:r>
              <a:rPr lang="en-US" sz="1600" dirty="0">
                <a:solidFill>
                  <a:srgbClr val="2F2A2B"/>
                </a:solidFill>
              </a:rPr>
              <a:t>: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8428" y="1940016"/>
            <a:ext cx="63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701839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13D2CC2-413D-E04D-805F-844262B247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Nested</a:t>
            </a:r>
            <a:r>
              <a:rPr lang="en-US" altLang="en-US" sz="4000" dirty="0"/>
              <a:t> Procedure </a:t>
            </a:r>
            <a:r>
              <a:rPr lang="en-US" altLang="en-US" sz="4000" b="1" dirty="0">
                <a:solidFill>
                  <a:schemeClr val="accent3"/>
                </a:solidFill>
              </a:rPr>
              <a:t>Calls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3498" y="1896868"/>
            <a:ext cx="98221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The stack</a:t>
            </a:r>
            <a:r>
              <a:rPr lang="en-US" dirty="0">
                <a:solidFill>
                  <a:srgbClr val="2F2A2B"/>
                </a:solidFill>
              </a:rPr>
              <a:t> proves itself a useful device for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</a:rPr>
              <a:t>remembering information</a:t>
            </a:r>
            <a:r>
              <a:rPr lang="en-US" dirty="0">
                <a:solidFill>
                  <a:srgbClr val="2F2A2B"/>
                </a:solidFill>
              </a:rPr>
              <a:t>, </a:t>
            </a:r>
            <a:r>
              <a:rPr lang="en-US" u="sng" dirty="0">
                <a:solidFill>
                  <a:srgbClr val="2F2A2B"/>
                </a:solidFill>
              </a:rPr>
              <a:t>including nested procedure calls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Stack structures</a:t>
            </a:r>
            <a:r>
              <a:rPr lang="en-US" dirty="0">
                <a:solidFill>
                  <a:srgbClr val="2F2A2B"/>
                </a:solidFill>
              </a:rPr>
              <a:t> are used in situations </a:t>
            </a:r>
            <a:r>
              <a:rPr lang="en-US" u="sng" dirty="0">
                <a:solidFill>
                  <a:srgbClr val="2F2A2B"/>
                </a:solidFill>
              </a:rPr>
              <a:t>where programs </a:t>
            </a:r>
            <a:r>
              <a:rPr lang="en-US" b="1" u="sng" dirty="0">
                <a:solidFill>
                  <a:schemeClr val="accent3"/>
                </a:solidFill>
              </a:rPr>
              <a:t>must retrace their steps in a specific order</a:t>
            </a:r>
            <a:endParaRPr lang="en-US" b="1" u="sng" dirty="0"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188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A97C11D-8A29-A14C-BB3C-DACBA0C12D6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Local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chemeClr val="accent3"/>
                </a:solidFill>
              </a:rPr>
              <a:t>Global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rgbClr val="00B050"/>
                </a:solidFill>
              </a:rPr>
              <a:t>Labels</a:t>
            </a:r>
          </a:p>
        </p:txBody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3328988" y="2692568"/>
            <a:ext cx="62484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main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PROC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b="1" dirty="0" err="1">
                <a:latin typeface="+mn-lt"/>
              </a:rPr>
              <a:t>jmp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L2</a:t>
            </a:r>
            <a:r>
              <a:rPr lang="en-US" altLang="en-US" sz="1800" dirty="0">
                <a:latin typeface="+mn-lt"/>
              </a:rPr>
              <a:t>                                                 ;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error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L1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::</a:t>
            </a:r>
            <a:r>
              <a:rPr lang="en-US" altLang="en-US" sz="2800" dirty="0">
                <a:latin typeface="+mn-lt"/>
              </a:rPr>
              <a:t>	                                       </a:t>
            </a:r>
            <a:r>
              <a:rPr lang="en-US" altLang="en-US" sz="1800" dirty="0">
                <a:latin typeface="+mn-lt"/>
              </a:rPr>
              <a:t>; </a:t>
            </a:r>
            <a:r>
              <a:rPr lang="en-US" altLang="en-US" sz="1800" b="1" dirty="0">
                <a:latin typeface="+mn-lt"/>
              </a:rPr>
              <a:t>global</a:t>
            </a:r>
            <a:r>
              <a:rPr lang="en-US" altLang="en-US" sz="1800" dirty="0">
                <a:latin typeface="+mn-lt"/>
              </a:rPr>
              <a:t> label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exit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main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sub2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PROC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L2</a:t>
            </a:r>
            <a:r>
              <a:rPr lang="en-US" altLang="en-US" sz="2800" dirty="0">
                <a:latin typeface="+mn-lt"/>
              </a:rPr>
              <a:t>:</a:t>
            </a:r>
            <a:r>
              <a:rPr lang="en-US" altLang="en-US" sz="1800" dirty="0">
                <a:latin typeface="+mn-lt"/>
              </a:rPr>
              <a:t>		; </a:t>
            </a:r>
            <a:r>
              <a:rPr lang="en-US" altLang="en-US" sz="1800" b="1" dirty="0">
                <a:latin typeface="+mn-lt"/>
              </a:rPr>
              <a:t>local</a:t>
            </a:r>
            <a:r>
              <a:rPr lang="en-US" altLang="en-US" sz="1800" dirty="0">
                <a:latin typeface="+mn-lt"/>
              </a:rPr>
              <a:t> label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b="1" dirty="0" err="1">
                <a:latin typeface="+mn-lt"/>
              </a:rPr>
              <a:t>jmp</a:t>
            </a:r>
            <a:r>
              <a:rPr lang="en-US" altLang="en-US" sz="1800" b="1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L1</a:t>
            </a:r>
            <a:r>
              <a:rPr lang="en-US" altLang="en-US" sz="1800" dirty="0">
                <a:latin typeface="+mn-lt"/>
              </a:rPr>
              <a:t>	;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ok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sub2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ENDP</a:t>
            </a: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1223962" y="1794512"/>
            <a:ext cx="769620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A local label </a:t>
            </a:r>
            <a:r>
              <a:rPr lang="en-US" altLang="en-US" sz="1800" dirty="0">
                <a:latin typeface="+mn-lt"/>
                <a:sym typeface="Wingdings" charset="2"/>
              </a:rPr>
              <a:t>is </a:t>
            </a:r>
            <a:r>
              <a:rPr lang="en-US" altLang="en-US" sz="1800" b="1" u="sng" dirty="0">
                <a:latin typeface="+mn-lt"/>
                <a:sym typeface="Wingdings" charset="2"/>
              </a:rPr>
              <a:t>visible only to statements inside </a:t>
            </a:r>
            <a:r>
              <a:rPr lang="en-US" altLang="en-US" sz="1800" dirty="0">
                <a:latin typeface="+mn-lt"/>
                <a:sym typeface="Wingdings" charset="2"/>
              </a:rPr>
              <a:t>the same procedure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  <a:sym typeface="Wingdings" charset="2"/>
              </a:rPr>
              <a:t>A global label </a:t>
            </a:r>
            <a:r>
              <a:rPr lang="en-US" altLang="en-US" sz="1800" dirty="0">
                <a:latin typeface="+mn-lt"/>
                <a:sym typeface="Wingdings" charset="2"/>
              </a:rPr>
              <a:t>is </a:t>
            </a:r>
            <a:r>
              <a:rPr lang="en-US" altLang="en-US" sz="1800" b="1" dirty="0">
                <a:latin typeface="+mn-lt"/>
                <a:sym typeface="Wingdings" charset="2"/>
              </a:rPr>
              <a:t>visible everywhere</a:t>
            </a:r>
            <a:endParaRPr lang="en-US" altLang="en-US" sz="1800" b="1" dirty="0">
              <a:latin typeface="+mn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686185" y="4383256"/>
            <a:ext cx="4516355" cy="428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>
            <a:off x="2343150" y="3428997"/>
            <a:ext cx="742950" cy="32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43150" y="4895849"/>
            <a:ext cx="742950" cy="32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5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Procedures? </a:t>
            </a:r>
            <a:r>
              <a:rPr lang="en-US" sz="3200" dirty="0">
                <a:solidFill>
                  <a:srgbClr val="0070C0"/>
                </a:solidFill>
              </a:rPr>
              <a:t>(Why stack?)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593" y="1931459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 What happens in a </a:t>
            </a:r>
            <a:r>
              <a:rPr lang="en-US" sz="1800" b="1" u="sng" dirty="0">
                <a:solidFill>
                  <a:schemeClr val="accent3"/>
                </a:solidFill>
              </a:rPr>
              <a:t>subroutine </a:t>
            </a:r>
            <a:r>
              <a:rPr lang="en-US" sz="1800" b="1" dirty="0">
                <a:solidFill>
                  <a:schemeClr val="accent3"/>
                </a:solidFill>
              </a:rPr>
              <a:t>call?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When a </a:t>
            </a:r>
            <a:r>
              <a:rPr lang="en-US" b="1" u="sng" dirty="0">
                <a:solidFill>
                  <a:schemeClr val="accent3"/>
                </a:solidFill>
              </a:rPr>
              <a:t>subroutine </a:t>
            </a:r>
            <a:r>
              <a:rPr lang="en-US" b="1" dirty="0">
                <a:solidFill>
                  <a:srgbClr val="00B050"/>
                </a:solidFill>
              </a:rPr>
              <a:t>call </a:t>
            </a:r>
            <a:r>
              <a:rPr lang="en-US" dirty="0"/>
              <a:t>is executed, </a:t>
            </a:r>
          </a:p>
          <a:p>
            <a:pPr lvl="2">
              <a:buFont typeface="Courier New" charset="0"/>
              <a:buChar char="o"/>
            </a:pPr>
            <a:r>
              <a:rPr lang="en-US" sz="1800" dirty="0"/>
              <a:t>The arguments </a:t>
            </a:r>
            <a:r>
              <a:rPr lang="en-US" sz="1800" b="1" dirty="0">
                <a:solidFill>
                  <a:srgbClr val="00B050"/>
                </a:solidFill>
              </a:rPr>
              <a:t>need to be evaluated </a:t>
            </a:r>
            <a:r>
              <a:rPr lang="en-US" sz="1800" dirty="0"/>
              <a:t>to values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b="1" dirty="0"/>
              <a:t>Then</a:t>
            </a:r>
            <a:r>
              <a:rPr lang="en-US" dirty="0"/>
              <a:t>:</a:t>
            </a:r>
          </a:p>
          <a:p>
            <a:pPr lvl="2">
              <a:buFont typeface="Courier New" charset="0"/>
              <a:buChar char="o"/>
            </a:pPr>
            <a:r>
              <a:rPr lang="en-US" sz="1800" b="1" u="sng" dirty="0">
                <a:solidFill>
                  <a:srgbClr val="00B050"/>
                </a:solidFill>
              </a:rPr>
              <a:t>control flow </a:t>
            </a:r>
            <a:r>
              <a:rPr lang="en-US" sz="2200" b="1" dirty="0">
                <a:solidFill>
                  <a:srgbClr val="C00000"/>
                </a:solidFill>
              </a:rPr>
              <a:t>jumps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to the body of the </a:t>
            </a:r>
            <a:r>
              <a:rPr lang="en-US" sz="1800" b="1" u="sng" dirty="0">
                <a:solidFill>
                  <a:schemeClr val="accent3"/>
                </a:solidFill>
              </a:rPr>
              <a:t>subroutine (</a:t>
            </a:r>
            <a:r>
              <a:rPr lang="en-US" sz="1800" b="1" u="sng" dirty="0">
                <a:solidFill>
                  <a:schemeClr val="tx1"/>
                </a:solidFill>
              </a:rPr>
              <a:t>How?</a:t>
            </a:r>
            <a:r>
              <a:rPr lang="en-US" sz="1800" b="1" u="sng" dirty="0">
                <a:solidFill>
                  <a:schemeClr val="accent3"/>
                </a:solidFill>
              </a:rPr>
              <a:t>)</a:t>
            </a:r>
            <a:r>
              <a:rPr lang="en-US" sz="1800" dirty="0"/>
              <a:t>, </a:t>
            </a:r>
          </a:p>
          <a:p>
            <a:pPr lvl="2">
              <a:buFont typeface="Courier New" charset="0"/>
              <a:buChar char="o"/>
            </a:pPr>
            <a:r>
              <a:rPr lang="en-US" sz="1800" dirty="0"/>
              <a:t>and code </a:t>
            </a:r>
            <a:r>
              <a:rPr lang="en-US" sz="1800" b="1" dirty="0">
                <a:solidFill>
                  <a:srgbClr val="00B050"/>
                </a:solidFill>
              </a:rPr>
              <a:t>begins executing</a:t>
            </a:r>
            <a:endParaRPr lang="en-US" sz="1800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Once a </a:t>
            </a:r>
            <a:r>
              <a:rPr lang="en-US" sz="2200" b="1" dirty="0">
                <a:solidFill>
                  <a:srgbClr val="C00000"/>
                </a:solidFill>
              </a:rPr>
              <a:t>return</a:t>
            </a:r>
            <a:r>
              <a:rPr lang="en-US" b="1" dirty="0">
                <a:solidFill>
                  <a:srgbClr val="00B050"/>
                </a:solidFill>
              </a:rPr>
              <a:t> statement </a:t>
            </a:r>
            <a:r>
              <a:rPr lang="en-US" dirty="0"/>
              <a:t>has been encountered, </a:t>
            </a:r>
          </a:p>
          <a:p>
            <a:pPr lvl="2">
              <a:buFont typeface="Courier New" charset="0"/>
              <a:buChar char="o"/>
            </a:pPr>
            <a:r>
              <a:rPr lang="en-US" sz="1800" dirty="0"/>
              <a:t>we're done with the </a:t>
            </a:r>
            <a:r>
              <a:rPr lang="en-US" sz="1800" b="1" u="sng" dirty="0">
                <a:solidFill>
                  <a:schemeClr val="accent3"/>
                </a:solidFill>
              </a:rPr>
              <a:t>subroutine </a:t>
            </a:r>
            <a:r>
              <a:rPr lang="en-US" sz="1800" dirty="0"/>
              <a:t>, </a:t>
            </a:r>
          </a:p>
          <a:p>
            <a:pPr lvl="2">
              <a:buFont typeface="Courier New" charset="0"/>
              <a:buChar char="o"/>
            </a:pPr>
            <a:r>
              <a:rPr lang="en-US" sz="1800" dirty="0"/>
              <a:t>and </a:t>
            </a:r>
            <a:r>
              <a:rPr lang="en-US" sz="1800" b="1" dirty="0">
                <a:solidFill>
                  <a:srgbClr val="C00000"/>
                </a:solidFill>
              </a:rPr>
              <a:t>return</a:t>
            </a:r>
            <a:r>
              <a:rPr lang="en-US" sz="1800" dirty="0"/>
              <a:t> back to the </a:t>
            </a:r>
            <a:r>
              <a:rPr lang="en-US" sz="1800" b="1" u="sng" dirty="0">
                <a:solidFill>
                  <a:schemeClr val="accent3"/>
                </a:solidFill>
              </a:rPr>
              <a:t>subroutine </a:t>
            </a:r>
            <a:r>
              <a:rPr lang="en-US" sz="1800" dirty="0"/>
              <a:t>call (</a:t>
            </a:r>
            <a:r>
              <a:rPr lang="en-US" sz="1800" b="1" dirty="0"/>
              <a:t>How?</a:t>
            </a:r>
            <a:r>
              <a:rPr lang="en-US" sz="1800" dirty="0"/>
              <a:t>)</a:t>
            </a:r>
          </a:p>
          <a:p>
            <a:pPr>
              <a:buFont typeface="Arial" charset="0"/>
              <a:buChar char="•"/>
            </a:pPr>
            <a:r>
              <a:rPr lang="en-US" sz="1800" dirty="0"/>
              <a:t> In order to understand </a:t>
            </a:r>
            <a:r>
              <a:rPr lang="en-US" sz="1800" b="1" u="sng" dirty="0">
                <a:solidFill>
                  <a:schemeClr val="accent3"/>
                </a:solidFill>
              </a:rPr>
              <a:t>subroutine </a:t>
            </a:r>
            <a:r>
              <a:rPr lang="en-US" sz="1800" dirty="0"/>
              <a:t>calls, you need to understand </a:t>
            </a:r>
            <a:r>
              <a:rPr lang="en-US" sz="2800" b="1" dirty="0">
                <a:solidFill>
                  <a:srgbClr val="C00000"/>
                </a:solidFill>
              </a:rPr>
              <a:t>the stack</a:t>
            </a:r>
          </a:p>
          <a:p>
            <a:pPr>
              <a:buFont typeface="Arial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85583" y="6431212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78788" y="3015046"/>
            <a:ext cx="3509963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/>
                </a:solidFill>
              </a:rPr>
              <a:t>pickMin</a:t>
            </a:r>
            <a:r>
              <a:rPr lang="en-US" dirty="0"/>
              <a:t>( 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y, </a:t>
            </a:r>
            <a:r>
              <a:rPr lang="en-US" dirty="0" err="1"/>
              <a:t>int</a:t>
            </a:r>
            <a:r>
              <a:rPr lang="en-US" dirty="0"/>
              <a:t> z 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min = x ; </a:t>
            </a:r>
          </a:p>
          <a:p>
            <a:r>
              <a:rPr lang="en-US" dirty="0"/>
              <a:t>       if ( y &lt; min ) min = y ; </a:t>
            </a:r>
          </a:p>
          <a:p>
            <a:r>
              <a:rPr lang="en-US" dirty="0"/>
              <a:t>       if ( z &lt; min ) min = z ; </a:t>
            </a:r>
          </a:p>
          <a:p>
            <a:r>
              <a:rPr lang="en-US" dirty="0"/>
              <a:t>     </a:t>
            </a:r>
            <a:r>
              <a:rPr lang="en-US" dirty="0">
                <a:solidFill>
                  <a:srgbClr val="C00000"/>
                </a:solidFill>
              </a:rPr>
              <a:t>return</a:t>
            </a:r>
            <a:r>
              <a:rPr lang="en-US" dirty="0"/>
              <a:t> min ; 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178788" y="2196968"/>
            <a:ext cx="2640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pickMin</a:t>
            </a:r>
            <a:r>
              <a:rPr lang="en-US" dirty="0"/>
              <a:t>( 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y, </a:t>
            </a:r>
            <a:r>
              <a:rPr lang="en-US" dirty="0" err="1"/>
              <a:t>int</a:t>
            </a:r>
            <a:r>
              <a:rPr lang="en-US" dirty="0"/>
              <a:t> z ) </a:t>
            </a:r>
          </a:p>
        </p:txBody>
      </p:sp>
    </p:spTree>
    <p:extLst>
      <p:ext uri="{BB962C8B-B14F-4D97-AF65-F5344CB8AC3E}">
        <p14:creationId xmlns:p14="http://schemas.microsoft.com/office/powerpoint/2010/main" val="1426367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01666E-D69B-E247-A053-30DBB1C1869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Defining</a:t>
            </a:r>
            <a:r>
              <a:rPr lang="en-US" altLang="en-US" sz="4000" dirty="0"/>
              <a:t> and </a:t>
            </a:r>
            <a:r>
              <a:rPr lang="en-US" altLang="en-US" sz="4000" b="1" dirty="0"/>
              <a:t>Using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Procedures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25" y="1890712"/>
            <a:ext cx="6400800" cy="4038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dirty="0"/>
              <a:t>Creating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Documenting Procedures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Example: </a:t>
            </a:r>
            <a:r>
              <a:rPr lang="en-US" altLang="en-US" dirty="0" err="1"/>
              <a:t>SumOf</a:t>
            </a:r>
            <a:r>
              <a:rPr lang="en-US" altLang="en-US" dirty="0"/>
              <a:t> Procedure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CALL and RET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Nested Procedure Calls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Local and Global Labels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Procedure Parameters</a:t>
            </a:r>
          </a:p>
        </p:txBody>
      </p:sp>
    </p:spTree>
    <p:extLst>
      <p:ext uri="{BB962C8B-B14F-4D97-AF65-F5344CB8AC3E}">
        <p14:creationId xmlns:p14="http://schemas.microsoft.com/office/powerpoint/2010/main" val="1491650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1F93899-713A-DB47-A60F-34E9AD5B7FE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Procedure </a:t>
            </a:r>
            <a:r>
              <a:rPr lang="en-US" altLang="en-US" sz="4000" b="1" dirty="0">
                <a:solidFill>
                  <a:schemeClr val="accent3"/>
                </a:solidFill>
              </a:rPr>
              <a:t>Parameters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156" y="1896569"/>
            <a:ext cx="5546408" cy="4332781"/>
          </a:xfrm>
        </p:spPr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b="1" dirty="0">
                <a:solidFill>
                  <a:schemeClr val="accent3"/>
                </a:solidFill>
              </a:rPr>
              <a:t> Why parameters?</a:t>
            </a:r>
          </a:p>
          <a:p>
            <a:pPr lvl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600" dirty="0"/>
              <a:t> A good </a:t>
            </a:r>
            <a:r>
              <a:rPr lang="en-US" altLang="en-US" sz="1600" b="1" u="sng" dirty="0"/>
              <a:t>procedure might be usable </a:t>
            </a:r>
            <a:r>
              <a:rPr lang="en-US" altLang="en-US" sz="1600" dirty="0"/>
              <a:t>in many different programs</a:t>
            </a:r>
          </a:p>
          <a:p>
            <a:pPr lvl="2">
              <a:lnSpc>
                <a:spcPct val="140000"/>
              </a:lnSpc>
              <a:spcBef>
                <a:spcPct val="50000"/>
              </a:spcBef>
              <a:buClrTx/>
              <a:buFont typeface="Wingdings" charset="2"/>
              <a:buChar char="§"/>
            </a:pPr>
            <a:r>
              <a:rPr lang="en-US" altLang="en-US" sz="1600" b="1" dirty="0">
                <a:solidFill>
                  <a:schemeClr val="tx1"/>
                </a:solidFill>
              </a:rPr>
              <a:t>but not </a:t>
            </a:r>
            <a:r>
              <a:rPr lang="en-US" altLang="en-US" sz="1600" b="1" u="sng" dirty="0">
                <a:solidFill>
                  <a:srgbClr val="C00000"/>
                </a:solidFill>
              </a:rPr>
              <a:t>if it refers to specific variable names</a:t>
            </a:r>
          </a:p>
          <a:p>
            <a:pPr marL="201168" lvl="1" indent="0">
              <a:lnSpc>
                <a:spcPct val="140000"/>
              </a:lnSpc>
              <a:buNone/>
            </a:pPr>
            <a:r>
              <a:rPr lang="en-US" sz="1600" b="1" dirty="0">
                <a:solidFill>
                  <a:schemeClr val="accent3"/>
                </a:solidFill>
              </a:rPr>
              <a:t>    </a:t>
            </a:r>
            <a:r>
              <a:rPr lang="en-US" sz="2400" b="1" u="sng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1"/>
                </a:solidFill>
              </a:rPr>
              <a:t>calculating the sum of an integer array</a:t>
            </a:r>
            <a:r>
              <a:rPr lang="en-US" sz="1600" dirty="0"/>
              <a:t>:</a:t>
            </a:r>
          </a:p>
          <a:p>
            <a:pPr lvl="2">
              <a:lnSpc>
                <a:spcPct val="140000"/>
              </a:lnSpc>
              <a:buFont typeface="Wingdings" charset="2"/>
              <a:buChar char="§"/>
            </a:pPr>
            <a:r>
              <a:rPr lang="en-US" sz="1600" dirty="0"/>
              <a:t>it’s </a:t>
            </a:r>
            <a:r>
              <a:rPr lang="en-US" sz="1600" b="1" dirty="0">
                <a:solidFill>
                  <a:srgbClr val="C00000"/>
                </a:solidFill>
              </a:rPr>
              <a:t>not a good idea to include references to specific variable names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u="sng" dirty="0"/>
              <a:t>inside the procedure</a:t>
            </a:r>
          </a:p>
          <a:p>
            <a:pPr lvl="2">
              <a:lnSpc>
                <a:spcPct val="140000"/>
              </a:lnSpc>
              <a:buFont typeface="Wingdings" charset="2"/>
              <a:buChar char="§"/>
            </a:pPr>
            <a:r>
              <a:rPr lang="en-US" sz="1600" dirty="0"/>
              <a:t>If you did, </a:t>
            </a:r>
            <a:r>
              <a:rPr lang="en-US" sz="1600" b="1" dirty="0"/>
              <a:t>the procedure could only be used with one array</a:t>
            </a:r>
            <a:endParaRPr lang="en-US" altLang="en-US" sz="1600" b="1" dirty="0">
              <a:solidFill>
                <a:srgbClr val="C00000"/>
              </a:solidFill>
            </a:endParaRPr>
          </a:p>
          <a:p>
            <a:pPr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chemeClr val="accent3"/>
                </a:solidFill>
              </a:rPr>
              <a:t>Parameters</a:t>
            </a:r>
            <a:r>
              <a:rPr lang="en-US" altLang="en-US" sz="1600" dirty="0"/>
              <a:t> </a:t>
            </a:r>
            <a:r>
              <a:rPr lang="en-US" altLang="en-US" sz="1600" b="1" u="sng" dirty="0"/>
              <a:t>help to make procedures flexible</a:t>
            </a:r>
            <a:r>
              <a:rPr lang="en-US" altLang="en-US" sz="1600" dirty="0"/>
              <a:t> because </a:t>
            </a:r>
            <a:r>
              <a:rPr lang="en-US" altLang="en-US" sz="1600" b="1" dirty="0">
                <a:solidFill>
                  <a:schemeClr val="accent3"/>
                </a:solidFill>
              </a:rPr>
              <a:t>parameter values can change at runtime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867169" y="2048468"/>
            <a:ext cx="5191915" cy="30568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 err="1">
                <a:solidFill>
                  <a:srgbClr val="00B050"/>
                </a:solidFill>
                <a:latin typeface="+mn-lt"/>
              </a:rPr>
              <a:t>ArraySum</a:t>
            </a:r>
            <a:r>
              <a:rPr lang="en-US" altLang="en-US" sz="14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400" dirty="0">
                <a:solidFill>
                  <a:schemeClr val="accent3"/>
                </a:solidFill>
                <a:latin typeface="+mn-lt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None/>
            </a:pPr>
            <a:r>
              <a:rPr lang="en-US" altLang="en-US" sz="1400" b="1" dirty="0" err="1">
                <a:solidFill>
                  <a:srgbClr val="FF0000"/>
                </a:solidFill>
                <a:latin typeface="+mn-lt"/>
              </a:rPr>
              <a:t>myarray</a:t>
            </a:r>
            <a:r>
              <a:rPr lang="en-US" altLang="en-US" sz="1400" dirty="0">
                <a:latin typeface="+mn-lt"/>
              </a:rPr>
              <a:t>  </a:t>
            </a:r>
            <a:r>
              <a:rPr lang="en-US" sz="1400" dirty="0">
                <a:latin typeface="+mn-lt"/>
              </a:rPr>
              <a:t>DWORD 10000h,20000h,30000h,40000h,50000h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 err="1">
                <a:latin typeface="+mn-lt"/>
              </a:rPr>
              <a:t>mov</a:t>
            </a:r>
            <a:r>
              <a:rPr lang="en-US" altLang="en-US" sz="1400" dirty="0">
                <a:latin typeface="+mn-lt"/>
              </a:rPr>
              <a:t> esi,0                                             ; array index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 err="1">
                <a:latin typeface="+mn-lt"/>
              </a:rPr>
              <a:t>mov</a:t>
            </a:r>
            <a:r>
              <a:rPr lang="en-US" altLang="en-US" sz="1400" dirty="0">
                <a:latin typeface="+mn-lt"/>
              </a:rPr>
              <a:t> eax,0                                           ; set the sum to zero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latin typeface="+mn-lt"/>
              </a:rPr>
              <a:t>	</a:t>
            </a:r>
            <a:r>
              <a:rPr lang="en-US" altLang="en-US" sz="1400" dirty="0" err="1">
                <a:latin typeface="+mn-lt"/>
              </a:rPr>
              <a:t>mov</a:t>
            </a:r>
            <a:r>
              <a:rPr lang="en-US" altLang="en-US" sz="1400" dirty="0">
                <a:latin typeface="+mn-lt"/>
              </a:rPr>
              <a:t> </a:t>
            </a:r>
            <a:r>
              <a:rPr lang="en-US" altLang="en-US" sz="1400" dirty="0" err="1">
                <a:latin typeface="+mn-lt"/>
              </a:rPr>
              <a:t>ecx,LENGTHOF</a:t>
            </a:r>
            <a:r>
              <a:rPr lang="en-US" altLang="en-US" sz="1400" dirty="0">
                <a:latin typeface="+mn-lt"/>
              </a:rPr>
              <a:t> </a:t>
            </a:r>
            <a:r>
              <a:rPr lang="en-US" altLang="en-US" sz="1400" b="1" dirty="0" err="1">
                <a:solidFill>
                  <a:srgbClr val="FF0000"/>
                </a:solidFill>
                <a:latin typeface="+mn-lt"/>
              </a:rPr>
              <a:t>myarray</a:t>
            </a:r>
            <a:r>
              <a:rPr lang="en-US" altLang="en-US" sz="1400" dirty="0">
                <a:latin typeface="+mn-lt"/>
              </a:rPr>
              <a:t>           ; set number of elements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4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latin typeface="+mn-lt"/>
              </a:rPr>
              <a:t>L1:	add </a:t>
            </a:r>
            <a:r>
              <a:rPr lang="en-US" altLang="en-US" sz="1400" dirty="0" err="1">
                <a:latin typeface="+mn-lt"/>
              </a:rPr>
              <a:t>eax,</a:t>
            </a:r>
            <a:r>
              <a:rPr lang="en-US" altLang="en-US" sz="1400" b="1" dirty="0" err="1">
                <a:solidFill>
                  <a:srgbClr val="FF0000"/>
                </a:solidFill>
                <a:latin typeface="+mn-lt"/>
              </a:rPr>
              <a:t>myArray</a:t>
            </a:r>
            <a:r>
              <a:rPr lang="en-US" altLang="en-US" sz="1400" dirty="0">
                <a:latin typeface="+mn-lt"/>
              </a:rPr>
              <a:t>[</a:t>
            </a:r>
            <a:r>
              <a:rPr lang="en-US" altLang="en-US" sz="1400" dirty="0" err="1">
                <a:latin typeface="+mn-lt"/>
              </a:rPr>
              <a:t>esi</a:t>
            </a:r>
            <a:r>
              <a:rPr lang="en-US" altLang="en-US" sz="1400" dirty="0">
                <a:latin typeface="+mn-lt"/>
              </a:rPr>
              <a:t>]                        ; add each integer to sum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latin typeface="+mn-lt"/>
              </a:rPr>
              <a:t>add esi,4                                             ; point to next integer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latin typeface="+mn-lt"/>
              </a:rPr>
              <a:t>loop L1                                                ; repeat for array size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400" dirty="0">
              <a:latin typeface="+mn-lt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 err="1">
                <a:latin typeface="+mn-lt"/>
              </a:rPr>
              <a:t>mov</a:t>
            </a:r>
            <a:r>
              <a:rPr lang="en-US" altLang="en-US" sz="1400" dirty="0">
                <a:latin typeface="+mn-lt"/>
              </a:rPr>
              <a:t> </a:t>
            </a:r>
            <a:r>
              <a:rPr lang="en-US" altLang="en-US" sz="1400" b="1" dirty="0" err="1">
                <a:solidFill>
                  <a:srgbClr val="FF0000"/>
                </a:solidFill>
                <a:latin typeface="+mn-lt"/>
              </a:rPr>
              <a:t>theSum</a:t>
            </a:r>
            <a:r>
              <a:rPr lang="en-US" altLang="en-US" sz="1400" dirty="0" err="1">
                <a:latin typeface="+mn-lt"/>
              </a:rPr>
              <a:t>,eax</a:t>
            </a:r>
            <a:r>
              <a:rPr lang="en-US" altLang="en-US" sz="1400" dirty="0">
                <a:latin typeface="+mn-lt"/>
              </a:rPr>
              <a:t>                                ; store the sum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>
                <a:latin typeface="+mn-lt"/>
              </a:rPr>
              <a:t>	</a:t>
            </a:r>
            <a:r>
              <a:rPr lang="en-US" altLang="en-US" sz="1400" dirty="0">
                <a:solidFill>
                  <a:schemeClr val="accent3"/>
                </a:solidFill>
                <a:latin typeface="+mn-lt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 dirty="0" err="1">
                <a:solidFill>
                  <a:srgbClr val="00B050"/>
                </a:solidFill>
                <a:latin typeface="+mn-lt"/>
              </a:rPr>
              <a:t>ArraySum</a:t>
            </a:r>
            <a:r>
              <a:rPr lang="en-US" altLang="en-US" sz="14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400" dirty="0">
                <a:solidFill>
                  <a:schemeClr val="accent3"/>
                </a:solidFill>
                <a:latin typeface="+mn-lt"/>
              </a:rPr>
              <a:t>ENDP</a:t>
            </a:r>
          </a:p>
        </p:txBody>
      </p:sp>
      <p:sp>
        <p:nvSpPr>
          <p:cNvPr id="2" name="Rectangle 1"/>
          <p:cNvSpPr/>
          <p:nvPr/>
        </p:nvSpPr>
        <p:spPr>
          <a:xfrm>
            <a:off x="6867170" y="5273670"/>
            <a:ext cx="5191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600"/>
              <a:t>What if you wanted to calculate the sum of two or three arrays within the same program?</a:t>
            </a:r>
            <a:endParaRPr lang="en-US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909671" y="2994886"/>
            <a:ext cx="625825" cy="2568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52373" y="3423983"/>
            <a:ext cx="634429" cy="2504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81564" y="4291848"/>
            <a:ext cx="598769" cy="2167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03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F2D8E3A-DCD6-C54C-91B1-8E4663D97DF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387" y="388717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Procedure </a:t>
            </a:r>
            <a:r>
              <a:rPr lang="en-US" altLang="en-US" sz="4000" b="1" dirty="0">
                <a:solidFill>
                  <a:schemeClr val="accent3"/>
                </a:solidFill>
              </a:rPr>
              <a:t>Parameters</a:t>
            </a:r>
          </a:p>
        </p:txBody>
      </p:sp>
      <p:sp>
        <p:nvSpPr>
          <p:cNvPr id="30725" name="Text Box 3"/>
          <p:cNvSpPr txBox="1">
            <a:spLocks noChangeArrowheads="1"/>
          </p:cNvSpPr>
          <p:nvPr/>
        </p:nvSpPr>
        <p:spPr bwMode="auto">
          <a:xfrm>
            <a:off x="5879952" y="2028934"/>
            <a:ext cx="6135835" cy="35717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 err="1">
                <a:solidFill>
                  <a:srgbClr val="00B050"/>
                </a:solidFill>
                <a:latin typeface="+mn-lt"/>
              </a:rPr>
              <a:t>ArraySum</a:t>
            </a:r>
            <a:r>
              <a:rPr lang="en-US" altLang="en-US" sz="17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700" dirty="0">
                <a:solidFill>
                  <a:schemeClr val="accent3"/>
                </a:solidFill>
                <a:latin typeface="+mn-lt"/>
              </a:rPr>
              <a:t>PROC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; Receives: </a:t>
            </a:r>
            <a:r>
              <a:rPr lang="en-US" altLang="en-US" sz="1700" b="1" dirty="0">
                <a:latin typeface="+mn-lt"/>
              </a:rPr>
              <a:t>ESI</a:t>
            </a:r>
            <a:r>
              <a:rPr lang="en-US" altLang="en-US" sz="1700" dirty="0">
                <a:latin typeface="+mn-lt"/>
              </a:rPr>
              <a:t> points to an array of </a:t>
            </a:r>
            <a:r>
              <a:rPr lang="en-US" altLang="en-US" sz="1700" dirty="0" err="1">
                <a:latin typeface="+mn-lt"/>
              </a:rPr>
              <a:t>doublewords</a:t>
            </a:r>
            <a:r>
              <a:rPr lang="en-US" altLang="en-US" sz="1700" dirty="0">
                <a:latin typeface="+mn-lt"/>
              </a:rPr>
              <a:t>,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; </a:t>
            </a:r>
            <a:r>
              <a:rPr lang="en-US" altLang="en-US" sz="1700" b="1" dirty="0">
                <a:latin typeface="+mn-lt"/>
              </a:rPr>
              <a:t>ECX</a:t>
            </a:r>
            <a:r>
              <a:rPr lang="en-US" altLang="en-US" sz="1700" dirty="0">
                <a:latin typeface="+mn-lt"/>
              </a:rPr>
              <a:t> = number of array elements.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; Returns: </a:t>
            </a:r>
            <a:r>
              <a:rPr lang="en-US" altLang="en-US" sz="1700" b="1" dirty="0">
                <a:latin typeface="+mn-lt"/>
              </a:rPr>
              <a:t>EAX</a:t>
            </a:r>
            <a:r>
              <a:rPr lang="en-US" altLang="en-US" sz="1700" dirty="0">
                <a:latin typeface="+mn-lt"/>
              </a:rPr>
              <a:t> = sum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;-----------------------------------------------------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 err="1">
                <a:latin typeface="+mn-lt"/>
              </a:rPr>
              <a:t>mov</a:t>
            </a:r>
            <a:r>
              <a:rPr lang="en-US" altLang="en-US" sz="1700" dirty="0">
                <a:latin typeface="+mn-lt"/>
              </a:rPr>
              <a:t> eax,0                      ; set the sum to zero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7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L1:	add </a:t>
            </a:r>
            <a:r>
              <a:rPr lang="en-US" altLang="en-US" sz="1700" dirty="0" err="1">
                <a:latin typeface="+mn-lt"/>
              </a:rPr>
              <a:t>eax</a:t>
            </a:r>
            <a:r>
              <a:rPr lang="en-US" altLang="en-US" sz="1700" dirty="0">
                <a:latin typeface="+mn-lt"/>
              </a:rPr>
              <a:t>,[</a:t>
            </a:r>
            <a:r>
              <a:rPr lang="en-US" altLang="en-US" sz="1700" dirty="0" err="1">
                <a:latin typeface="+mn-lt"/>
              </a:rPr>
              <a:t>esi</a:t>
            </a:r>
            <a:r>
              <a:rPr lang="en-US" altLang="en-US" sz="1700" dirty="0">
                <a:latin typeface="+mn-lt"/>
              </a:rPr>
              <a:t>]                  ; add each integer to sum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add esi,4                        ; point to next integer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loop L1                           ; repeat for array size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7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+mn-lt"/>
              </a:rPr>
              <a:t>	</a:t>
            </a:r>
            <a:r>
              <a:rPr lang="en-US" altLang="en-US" sz="1700" dirty="0">
                <a:solidFill>
                  <a:schemeClr val="accent3"/>
                </a:solidFill>
                <a:latin typeface="+mn-lt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 err="1">
                <a:solidFill>
                  <a:srgbClr val="00B050"/>
                </a:solidFill>
                <a:latin typeface="+mn-lt"/>
              </a:rPr>
              <a:t>ArraySum</a:t>
            </a:r>
            <a:r>
              <a:rPr lang="en-US" altLang="en-US" sz="17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700" dirty="0">
                <a:solidFill>
                  <a:schemeClr val="accent3"/>
                </a:solidFill>
                <a:latin typeface="+mn-lt"/>
              </a:rPr>
              <a:t>ENDP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65960" y="2315863"/>
            <a:ext cx="4496349" cy="328483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 err="1">
                <a:solidFill>
                  <a:srgbClr val="00B050"/>
                </a:solidFill>
                <a:latin typeface="+mn-lt"/>
              </a:rPr>
              <a:t>ArraySum</a:t>
            </a:r>
            <a:r>
              <a:rPr lang="en-US" altLang="en-US" sz="1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200" dirty="0">
                <a:solidFill>
                  <a:schemeClr val="accent3"/>
                </a:solidFill>
                <a:latin typeface="+mn-lt"/>
              </a:rPr>
              <a:t>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None/>
            </a:pPr>
            <a:r>
              <a:rPr lang="en-US" altLang="en-US" sz="1200" b="1" dirty="0" err="1">
                <a:solidFill>
                  <a:srgbClr val="FF0000"/>
                </a:solidFill>
                <a:latin typeface="+mn-lt"/>
              </a:rPr>
              <a:t>myarray</a:t>
            </a:r>
            <a:r>
              <a:rPr lang="en-US" altLang="en-US" sz="1200" dirty="0">
                <a:latin typeface="+mn-lt"/>
              </a:rPr>
              <a:t>  </a:t>
            </a:r>
            <a:r>
              <a:rPr lang="en-US" sz="1200" dirty="0">
                <a:latin typeface="+mn-lt"/>
              </a:rPr>
              <a:t>DWORD 10000h,20000h,30000h,40000h,50000h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 err="1">
                <a:latin typeface="+mn-lt"/>
              </a:rPr>
              <a:t>mov</a:t>
            </a:r>
            <a:r>
              <a:rPr lang="en-US" altLang="en-US" sz="1200" dirty="0">
                <a:latin typeface="+mn-lt"/>
              </a:rPr>
              <a:t> esi,0                                             ; array index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 err="1">
                <a:latin typeface="+mn-lt"/>
              </a:rPr>
              <a:t>mov</a:t>
            </a:r>
            <a:r>
              <a:rPr lang="en-US" altLang="en-US" sz="1200" dirty="0">
                <a:latin typeface="+mn-lt"/>
              </a:rPr>
              <a:t> eax,0                                           ; set the sum to zero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latin typeface="+mn-lt"/>
              </a:rPr>
              <a:t>	</a:t>
            </a:r>
            <a:r>
              <a:rPr lang="en-US" altLang="en-US" sz="1200" dirty="0" err="1">
                <a:latin typeface="+mn-lt"/>
              </a:rPr>
              <a:t>mov</a:t>
            </a:r>
            <a:r>
              <a:rPr lang="en-US" altLang="en-US" sz="1200" dirty="0">
                <a:latin typeface="+mn-lt"/>
              </a:rPr>
              <a:t> </a:t>
            </a:r>
            <a:r>
              <a:rPr lang="en-US" altLang="en-US" sz="1200" dirty="0" err="1">
                <a:latin typeface="+mn-lt"/>
              </a:rPr>
              <a:t>ecx,LENGTHOF</a:t>
            </a:r>
            <a:r>
              <a:rPr lang="en-US" altLang="en-US" sz="1200" dirty="0">
                <a:latin typeface="+mn-lt"/>
              </a:rPr>
              <a:t> </a:t>
            </a:r>
            <a:r>
              <a:rPr lang="en-US" altLang="en-US" sz="1200" b="1" dirty="0" err="1">
                <a:solidFill>
                  <a:srgbClr val="FF0000"/>
                </a:solidFill>
                <a:latin typeface="+mn-lt"/>
              </a:rPr>
              <a:t>myarray</a:t>
            </a:r>
            <a:r>
              <a:rPr lang="en-US" altLang="en-US" sz="1200" dirty="0">
                <a:latin typeface="+mn-lt"/>
              </a:rPr>
              <a:t>           ; set number of elements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200" dirty="0">
              <a:latin typeface="+mn-lt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latin typeface="+mn-lt"/>
              </a:rPr>
              <a:t>L1:	add </a:t>
            </a:r>
            <a:r>
              <a:rPr lang="en-US" altLang="en-US" sz="1200" dirty="0" err="1">
                <a:latin typeface="+mn-lt"/>
              </a:rPr>
              <a:t>eax,</a:t>
            </a:r>
            <a:r>
              <a:rPr lang="en-US" altLang="en-US" sz="1200" b="1" dirty="0" err="1">
                <a:solidFill>
                  <a:srgbClr val="FF0000"/>
                </a:solidFill>
                <a:latin typeface="+mn-lt"/>
              </a:rPr>
              <a:t>myArray</a:t>
            </a:r>
            <a:r>
              <a:rPr lang="en-US" altLang="en-US" sz="1200" dirty="0">
                <a:latin typeface="+mn-lt"/>
              </a:rPr>
              <a:t>[</a:t>
            </a:r>
            <a:r>
              <a:rPr lang="en-US" altLang="en-US" sz="1200" dirty="0" err="1">
                <a:latin typeface="+mn-lt"/>
              </a:rPr>
              <a:t>esi</a:t>
            </a:r>
            <a:r>
              <a:rPr lang="en-US" altLang="en-US" sz="1200" dirty="0">
                <a:latin typeface="+mn-lt"/>
              </a:rPr>
              <a:t>]                        ; add each integer to sum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latin typeface="+mn-lt"/>
              </a:rPr>
              <a:t>add esi,4                                             ; point to next integer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latin typeface="+mn-lt"/>
              </a:rPr>
              <a:t>loop L1                                                ; repeat for array size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200" dirty="0">
              <a:latin typeface="+mn-lt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 err="1">
                <a:latin typeface="+mn-lt"/>
              </a:rPr>
              <a:t>mov</a:t>
            </a:r>
            <a:r>
              <a:rPr lang="en-US" altLang="en-US" sz="1200" dirty="0">
                <a:latin typeface="+mn-lt"/>
              </a:rPr>
              <a:t> </a:t>
            </a:r>
            <a:r>
              <a:rPr lang="en-US" altLang="en-US" sz="1200" b="1" dirty="0" err="1">
                <a:solidFill>
                  <a:srgbClr val="FF0000"/>
                </a:solidFill>
                <a:latin typeface="+mn-lt"/>
              </a:rPr>
              <a:t>theSum</a:t>
            </a:r>
            <a:r>
              <a:rPr lang="en-US" altLang="en-US" sz="1200" dirty="0" err="1">
                <a:latin typeface="+mn-lt"/>
              </a:rPr>
              <a:t>,eax</a:t>
            </a:r>
            <a:r>
              <a:rPr lang="en-US" altLang="en-US" sz="1200" dirty="0">
                <a:latin typeface="+mn-lt"/>
              </a:rPr>
              <a:t>                                ; store the sum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latin typeface="+mn-lt"/>
              </a:rPr>
              <a:t>	</a:t>
            </a:r>
            <a:r>
              <a:rPr lang="en-US" altLang="en-US" sz="1200" dirty="0">
                <a:solidFill>
                  <a:schemeClr val="accent3"/>
                </a:solidFill>
                <a:latin typeface="+mn-lt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 err="1">
                <a:solidFill>
                  <a:srgbClr val="00B050"/>
                </a:solidFill>
                <a:latin typeface="+mn-lt"/>
              </a:rPr>
              <a:t>ArraySum</a:t>
            </a:r>
            <a:r>
              <a:rPr lang="en-US" altLang="en-US" sz="1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200" dirty="0">
                <a:solidFill>
                  <a:schemeClr val="accent3"/>
                </a:solidFill>
                <a:latin typeface="+mn-lt"/>
              </a:rPr>
              <a:t>ENDP</a:t>
            </a:r>
          </a:p>
        </p:txBody>
      </p:sp>
      <p:sp>
        <p:nvSpPr>
          <p:cNvPr id="2" name="Rectangle 1"/>
          <p:cNvSpPr/>
          <p:nvPr/>
        </p:nvSpPr>
        <p:spPr>
          <a:xfrm>
            <a:off x="1642961" y="1903536"/>
            <a:ext cx="2569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u="sng">
                <a:solidFill>
                  <a:schemeClr val="accent3"/>
                </a:solidFill>
              </a:rPr>
              <a:t>Does not use parameters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10195" y="1702466"/>
            <a:ext cx="1779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u="sng" dirty="0">
                <a:solidFill>
                  <a:srgbClr val="C00000"/>
                </a:solidFill>
              </a:rPr>
              <a:t>Uses parameters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5485" y="5600700"/>
            <a:ext cx="52665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en-US" sz="1400" dirty="0"/>
              <a:t>This version of </a:t>
            </a:r>
            <a:r>
              <a:rPr lang="en-US" altLang="en-US" sz="1400" dirty="0" err="1"/>
              <a:t>ArraySum</a:t>
            </a:r>
            <a:r>
              <a:rPr lang="en-US" altLang="en-US" sz="1400" dirty="0"/>
              <a:t> returns the sum of any </a:t>
            </a:r>
            <a:r>
              <a:rPr lang="en-US" altLang="en-US" sz="1400" dirty="0" err="1"/>
              <a:t>doubleword</a:t>
            </a:r>
            <a:r>
              <a:rPr lang="en-US" altLang="en-US" sz="1400" dirty="0"/>
              <a:t>  array whose address is in ESI.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sz="1400" dirty="0"/>
              <a:t>The sum is returned in EAX: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8274" y="5677644"/>
            <a:ext cx="4086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Not a good idea to include references to specific </a:t>
            </a:r>
            <a:r>
              <a:rPr lang="en-US" sz="1600" b="1" u="sng" dirty="0">
                <a:solidFill>
                  <a:srgbClr val="C00000"/>
                </a:solidFill>
              </a:rPr>
              <a:t>variable names</a:t>
            </a:r>
            <a:r>
              <a:rPr lang="en-US" sz="1600" u="sng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inside the procedure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85673" y="3122457"/>
            <a:ext cx="625825" cy="3107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792075" y="3425226"/>
            <a:ext cx="6201" cy="221324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50947" y="3518568"/>
            <a:ext cx="598769" cy="2383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30097" y="4252165"/>
            <a:ext cx="544335" cy="2383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60210" y="2385432"/>
            <a:ext cx="321147" cy="2568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89096" y="3927519"/>
            <a:ext cx="388588" cy="2568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571625"/>
            <a:ext cx="5777564" cy="363640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691199" y="1095610"/>
            <a:ext cx="6715118" cy="4560888"/>
            <a:chOff x="4965689" y="1382712"/>
            <a:chExt cx="7086600" cy="456088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5689" y="1382712"/>
              <a:ext cx="7086600" cy="3492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6987" y="4572000"/>
              <a:ext cx="6350000" cy="1371600"/>
            </a:xfrm>
            <a:prstGeom prst="rect">
              <a:avLst/>
            </a:prstGeom>
          </p:spPr>
        </p:pic>
      </p:grpSp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F2D8E3A-DCD6-C54C-91B1-8E4663D97DF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7" y="145040"/>
            <a:ext cx="4189413" cy="83627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chemeClr val="tx1"/>
                </a:solidFill>
              </a:rPr>
              <a:t>Procedure Parameters: </a:t>
            </a:r>
            <a:r>
              <a:rPr lang="en-US" altLang="en-US" sz="2400" b="1" dirty="0">
                <a:solidFill>
                  <a:schemeClr val="accent3"/>
                </a:solidFill>
              </a:rPr>
              <a:t>Passing Register Arguments to Procedures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5658135" y="857250"/>
            <a:ext cx="33064" cy="509718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09003" y="112315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Main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28995" y="796646"/>
            <a:ext cx="12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Subroutine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99497" y="5287166"/>
            <a:ext cx="3894541" cy="95410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54545"/>
                </a:solidFill>
              </a:rPr>
              <a:t>Subroutines </a:t>
            </a:r>
            <a:r>
              <a:rPr lang="en-US" sz="1400" b="1" dirty="0">
                <a:solidFill>
                  <a:srgbClr val="454545"/>
                </a:solidFill>
              </a:rPr>
              <a:t>must preserve all registers</a:t>
            </a:r>
            <a:r>
              <a:rPr lang="en-US" sz="1400" dirty="0">
                <a:solidFill>
                  <a:srgbClr val="454545"/>
                </a:solidFill>
              </a:rPr>
              <a:t>, except for </a:t>
            </a:r>
            <a:r>
              <a:rPr lang="en-US" sz="1400" b="1" dirty="0" err="1">
                <a:solidFill>
                  <a:srgbClr val="454545"/>
                </a:solidFill>
              </a:rPr>
              <a:t>eax</a:t>
            </a:r>
            <a:r>
              <a:rPr lang="en-US" sz="1400" dirty="0">
                <a:solidFill>
                  <a:srgbClr val="454545"/>
                </a:solidFill>
              </a:rPr>
              <a:t>, </a:t>
            </a:r>
            <a:r>
              <a:rPr lang="en-US" sz="1400" b="1" dirty="0" err="1">
                <a:solidFill>
                  <a:srgbClr val="454545"/>
                </a:solidFill>
              </a:rPr>
              <a:t>ecx</a:t>
            </a:r>
            <a:r>
              <a:rPr lang="en-US" sz="1400" dirty="0">
                <a:solidFill>
                  <a:srgbClr val="454545"/>
                </a:solidFill>
              </a:rPr>
              <a:t>, and </a:t>
            </a:r>
            <a:r>
              <a:rPr lang="en-US" sz="1400" b="1" dirty="0" err="1">
                <a:solidFill>
                  <a:srgbClr val="454545"/>
                </a:solidFill>
              </a:rPr>
              <a:t>edx</a:t>
            </a:r>
            <a:r>
              <a:rPr lang="en-US" sz="1400" dirty="0">
                <a:solidFill>
                  <a:srgbClr val="454545"/>
                </a:solidFill>
              </a:rPr>
              <a:t>, which </a:t>
            </a:r>
            <a:r>
              <a:rPr lang="en-US" sz="1400" b="1" u="sng" dirty="0">
                <a:solidFill>
                  <a:srgbClr val="FF0000"/>
                </a:solidFill>
              </a:rPr>
              <a:t>can be changed </a:t>
            </a:r>
            <a:r>
              <a:rPr lang="en-US" sz="1400" b="1" dirty="0">
                <a:solidFill>
                  <a:srgbClr val="454545"/>
                </a:solidFill>
              </a:rPr>
              <a:t>across </a:t>
            </a:r>
            <a:r>
              <a:rPr lang="en-US" sz="1400" dirty="0">
                <a:solidFill>
                  <a:srgbClr val="454545"/>
                </a:solidFill>
              </a:rPr>
              <a:t>Subroutines </a:t>
            </a:r>
            <a:r>
              <a:rPr lang="en-US" sz="1400" b="1" dirty="0">
                <a:solidFill>
                  <a:srgbClr val="454545"/>
                </a:solidFill>
              </a:rPr>
              <a:t>call</a:t>
            </a:r>
            <a:r>
              <a:rPr lang="en-US" sz="1400" dirty="0">
                <a:solidFill>
                  <a:srgbClr val="454545"/>
                </a:solidFill>
              </a:rPr>
              <a:t>, and </a:t>
            </a:r>
            <a:r>
              <a:rPr lang="en-US" sz="1400" b="1" dirty="0" err="1">
                <a:solidFill>
                  <a:srgbClr val="454545"/>
                </a:solidFill>
              </a:rPr>
              <a:t>esp</a:t>
            </a:r>
            <a:r>
              <a:rPr lang="en-US" sz="1400" dirty="0">
                <a:solidFill>
                  <a:srgbClr val="454545"/>
                </a:solidFill>
              </a:rPr>
              <a:t>, which must be updated according to the calling convention.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242033" y="1816649"/>
            <a:ext cx="3935848" cy="29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22695" y="2899012"/>
            <a:ext cx="3477918" cy="301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1808" y="3892691"/>
            <a:ext cx="2568594" cy="38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0B0B1-CF7C-6E40-8582-416AAEEA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26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37" y="3047659"/>
            <a:ext cx="7183855" cy="3002208"/>
          </a:xfrm>
          <a:prstGeom prst="rect">
            <a:avLst/>
          </a:prstGeom>
        </p:spPr>
      </p:pic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F2D8E3A-DCD6-C54C-91B1-8E4663D97DF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7" y="145040"/>
            <a:ext cx="4189413" cy="83627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chemeClr val="tx1"/>
                </a:solidFill>
              </a:rPr>
              <a:t>Procedure Parameters: </a:t>
            </a:r>
            <a:r>
              <a:rPr lang="en-US" altLang="en-US" sz="2400" b="1" dirty="0">
                <a:solidFill>
                  <a:schemeClr val="accent3"/>
                </a:solidFill>
              </a:rPr>
              <a:t>Passing Register Arguments to Procedures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337" y="114178"/>
            <a:ext cx="6446076" cy="26575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71576" y="1457705"/>
            <a:ext cx="368376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After the </a:t>
            </a:r>
            <a:r>
              <a:rPr lang="en-US" b="1" dirty="0">
                <a:solidFill>
                  <a:schemeClr val="accent3"/>
                </a:solidFill>
              </a:rPr>
              <a:t>CALL</a:t>
            </a:r>
            <a:r>
              <a:rPr lang="en-US" dirty="0">
                <a:solidFill>
                  <a:srgbClr val="2F2A2B"/>
                </a:solidFill>
              </a:rPr>
              <a:t> statement, we have the option of </a:t>
            </a:r>
            <a:r>
              <a:rPr lang="en-US" b="1" dirty="0">
                <a:solidFill>
                  <a:srgbClr val="2F2A2B"/>
                </a:solidFill>
              </a:rPr>
              <a:t>copying the sum </a:t>
            </a:r>
            <a:r>
              <a:rPr lang="en-US" b="1" u="sng" dirty="0">
                <a:solidFill>
                  <a:srgbClr val="C00000"/>
                </a:solidFill>
              </a:rPr>
              <a:t>in EAX </a:t>
            </a:r>
            <a:r>
              <a:rPr lang="en-US" dirty="0">
                <a:solidFill>
                  <a:srgbClr val="2F2A2B"/>
                </a:solidFill>
              </a:rPr>
              <a:t>to a variable.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3657609" y="2271713"/>
            <a:ext cx="1743065" cy="109322"/>
          </a:xfrm>
          <a:prstGeom prst="curvedConnector3">
            <a:avLst>
              <a:gd name="adj1" fmla="val -39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6674" y="1303640"/>
            <a:ext cx="4846014" cy="831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6674" y="3771563"/>
            <a:ext cx="6285030" cy="218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09771" y="5138323"/>
            <a:ext cx="1698499" cy="62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0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82B669A-7FFF-7C4D-9BE5-8428A370276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When</a:t>
            </a:r>
            <a:r>
              <a:rPr lang="en-US" altLang="en-US" sz="4000" b="1" dirty="0">
                <a:solidFill>
                  <a:srgbClr val="C00000"/>
                </a:solidFill>
              </a:rPr>
              <a:t> not to push </a:t>
            </a:r>
            <a:r>
              <a:rPr lang="en-US" altLang="en-US" sz="4000" b="1" dirty="0">
                <a:solidFill>
                  <a:schemeClr val="accent3"/>
                </a:solidFill>
              </a:rPr>
              <a:t>a register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3916680" y="3200400"/>
            <a:ext cx="6227445" cy="2133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SumOf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PROC</a:t>
            </a:r>
            <a:r>
              <a:rPr lang="en-US" altLang="en-US" sz="1800" dirty="0">
                <a:latin typeface="+mn-lt"/>
              </a:rPr>
              <a:t>	; sum of three integers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push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	; 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add </a:t>
            </a:r>
            <a:r>
              <a:rPr lang="en-US" altLang="en-US" sz="1800" dirty="0" err="1">
                <a:latin typeface="+mn-lt"/>
              </a:rPr>
              <a:t>eax,ebx</a:t>
            </a:r>
            <a:r>
              <a:rPr lang="en-US" altLang="en-US" sz="1800" dirty="0">
                <a:latin typeface="+mn-lt"/>
              </a:rPr>
              <a:t>	; 2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add </a:t>
            </a:r>
            <a:r>
              <a:rPr lang="en-US" altLang="en-US" sz="1800" b="1" dirty="0" err="1">
                <a:solidFill>
                  <a:schemeClr val="accent3"/>
                </a:solidFill>
                <a:latin typeface="+mn-lt"/>
              </a:rPr>
              <a:t>eax,ecx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; 3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pop </a:t>
            </a: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eax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	; 4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rgbClr val="00B050"/>
                </a:solidFill>
                <a:latin typeface="+mn-lt"/>
              </a:rPr>
              <a:t>SumOf</a:t>
            </a:r>
            <a:r>
              <a:rPr lang="en-US" altLang="en-US" sz="18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ENDP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1266824" y="1737360"/>
            <a:ext cx="98888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latin typeface="+mn-lt"/>
              </a:rPr>
              <a:t>sum</a:t>
            </a:r>
            <a:r>
              <a:rPr lang="en-US" altLang="en-US" sz="1800" dirty="0">
                <a:latin typeface="+mn-lt"/>
              </a:rPr>
              <a:t> of </a:t>
            </a:r>
            <a:r>
              <a:rPr lang="en-US" altLang="en-US" sz="1800" u="sng" dirty="0">
                <a:latin typeface="+mn-lt"/>
              </a:rPr>
              <a:t>the three registers is stored in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on line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(3)</a:t>
            </a:r>
            <a:r>
              <a:rPr lang="en-US" altLang="en-US" sz="1800" dirty="0">
                <a:latin typeface="+mn-lt"/>
              </a:rPr>
              <a:t>, 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but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latin typeface="+mn-lt"/>
              </a:rPr>
              <a:t>POP</a:t>
            </a:r>
            <a:r>
              <a:rPr lang="en-US" altLang="en-US" sz="1800" dirty="0">
                <a:latin typeface="+mn-lt"/>
              </a:rPr>
              <a:t> instruction </a:t>
            </a:r>
            <a:r>
              <a:rPr lang="en-US" altLang="en-US" sz="1800" b="1" u="sng" dirty="0">
                <a:latin typeface="+mn-lt"/>
              </a:rPr>
              <a:t>replaces it</a:t>
            </a:r>
            <a:r>
              <a:rPr lang="en-US" altLang="en-US" sz="1800" u="sng" dirty="0">
                <a:latin typeface="+mn-lt"/>
              </a:rPr>
              <a:t> with the starting value of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EAX</a:t>
            </a:r>
            <a:r>
              <a:rPr lang="en-US" altLang="en-US" sz="1800" u="sng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on line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(4)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8301" y="5412045"/>
            <a:ext cx="40491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causing the procedure’s return value to be lost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0368" y="3822266"/>
            <a:ext cx="1381780" cy="568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48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1376362" y="1952626"/>
            <a:ext cx="5638800" cy="2971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 dirty="0"/>
              <a:t> Stack Operations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Defining and Using Procedures</a:t>
            </a:r>
          </a:p>
          <a:p>
            <a:pPr>
              <a:buFont typeface="Arial" charset="0"/>
              <a:buChar char="•"/>
            </a:pPr>
            <a:r>
              <a:rPr lang="en-US" altLang="en-US" sz="2800" b="1" dirty="0">
                <a:solidFill>
                  <a:srgbClr val="0070C0"/>
                </a:solidFill>
              </a:rPr>
              <a:t> Linking to an External Library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The Irvine32 Library</a:t>
            </a:r>
          </a:p>
        </p:txBody>
      </p:sp>
    </p:spTree>
    <p:extLst>
      <p:ext uri="{BB962C8B-B14F-4D97-AF65-F5344CB8AC3E}">
        <p14:creationId xmlns:p14="http://schemas.microsoft.com/office/powerpoint/2010/main" val="118812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43B721F-41DB-1641-BE0D-7F3642E0FE0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619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Linking</a:t>
            </a:r>
            <a:r>
              <a:rPr lang="en-US" altLang="en-US" sz="4000" dirty="0"/>
              <a:t> to an </a:t>
            </a:r>
            <a:r>
              <a:rPr lang="en-US" altLang="en-US" sz="4000" b="1" dirty="0">
                <a:solidFill>
                  <a:schemeClr val="accent3"/>
                </a:solidFill>
              </a:rPr>
              <a:t>External Library</a:t>
            </a:r>
          </a:p>
        </p:txBody>
      </p:sp>
      <p:sp>
        <p:nvSpPr>
          <p:cNvPr id="3482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7788" y="1943101"/>
            <a:ext cx="61722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500" dirty="0"/>
              <a:t> What is a Link Library?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sz="2500" dirty="0"/>
              <a:t> How the Linker Works</a:t>
            </a:r>
          </a:p>
        </p:txBody>
      </p:sp>
    </p:spTree>
    <p:extLst>
      <p:ext uri="{BB962C8B-B14F-4D97-AF65-F5344CB8AC3E}">
        <p14:creationId xmlns:p14="http://schemas.microsoft.com/office/powerpoint/2010/main" val="92947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3578CB2-CF57-2645-A44C-CDBDABAD295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What is </a:t>
            </a:r>
            <a:r>
              <a:rPr lang="en-US" altLang="en-US" sz="4400" b="1" dirty="0">
                <a:solidFill>
                  <a:schemeClr val="accent3"/>
                </a:solidFill>
              </a:rPr>
              <a:t>a Link Library</a:t>
            </a:r>
            <a:r>
              <a:rPr lang="en-US" altLang="en-US" dirty="0"/>
              <a:t>?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41747"/>
            <a:ext cx="9860280" cy="48006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b="1" dirty="0"/>
              <a:t>file containing procedures </a:t>
            </a:r>
            <a:r>
              <a:rPr lang="en-US" altLang="en-US" dirty="0"/>
              <a:t>that </a:t>
            </a:r>
            <a:r>
              <a:rPr lang="en-US" altLang="en-US" u="sng" dirty="0"/>
              <a:t>have been compiled into machine code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dirty="0"/>
              <a:t>constructed from one or more </a:t>
            </a:r>
            <a:r>
              <a:rPr lang="en-US" altLang="en-US" b="1" dirty="0">
                <a:solidFill>
                  <a:schemeClr val="accent3"/>
                </a:solidFill>
              </a:rPr>
              <a:t>OBJ files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r>
              <a:rPr lang="en-US" altLang="en-US" dirty="0"/>
              <a:t> To </a:t>
            </a:r>
            <a:r>
              <a:rPr lang="en-US" altLang="en-US" b="1" dirty="0">
                <a:solidFill>
                  <a:schemeClr val="accent3"/>
                </a:solidFill>
              </a:rPr>
              <a:t>build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a </a:t>
            </a:r>
            <a:r>
              <a:rPr lang="en-US" altLang="en-US" b="1" dirty="0"/>
              <a:t>library</a:t>
            </a:r>
            <a:r>
              <a:rPr lang="en-US" altLang="en-US" dirty="0"/>
              <a:t>, . . .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dirty="0"/>
              <a:t>start with </a:t>
            </a:r>
            <a:r>
              <a:rPr lang="en-US" altLang="en-US" b="1" dirty="0"/>
              <a:t>one or more ASM source files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dirty="0"/>
              <a:t>assemble</a:t>
            </a:r>
            <a:r>
              <a:rPr lang="en-US" altLang="en-US" dirty="0"/>
              <a:t> each into an </a:t>
            </a:r>
            <a:r>
              <a:rPr lang="en-US" altLang="en-US" b="1" dirty="0"/>
              <a:t>OBJ</a:t>
            </a:r>
            <a:r>
              <a:rPr lang="en-US" altLang="en-US" dirty="0"/>
              <a:t> file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b="1" dirty="0"/>
              <a:t>create</a:t>
            </a:r>
            <a:r>
              <a:rPr lang="en-US" altLang="en-US" dirty="0"/>
              <a:t> an empty library file (extension .LIB)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dirty="0"/>
              <a:t>add the </a:t>
            </a:r>
            <a:r>
              <a:rPr lang="en-US" altLang="en-US" b="1" dirty="0"/>
              <a:t>OBJ file(s) </a:t>
            </a:r>
            <a:r>
              <a:rPr lang="en-US" altLang="en-US" dirty="0"/>
              <a:t>to the library file, using the Microsoft LIB utility</a:t>
            </a:r>
          </a:p>
        </p:txBody>
      </p:sp>
    </p:spTree>
    <p:extLst>
      <p:ext uri="{BB962C8B-B14F-4D97-AF65-F5344CB8AC3E}">
        <p14:creationId xmlns:p14="http://schemas.microsoft.com/office/powerpoint/2010/main" val="86609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6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1376362" y="1952626"/>
            <a:ext cx="5638800" cy="2971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Stack Operations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Defining and Using Procedures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Linking to an External Library</a:t>
            </a:r>
          </a:p>
          <a:p>
            <a:pPr>
              <a:buFont typeface="Arial" charset="0"/>
              <a:buChar char="•"/>
            </a:pPr>
            <a:r>
              <a:rPr lang="en-US" altLang="en-US" sz="2800" dirty="0"/>
              <a:t> The Irvine32 Library</a:t>
            </a:r>
          </a:p>
        </p:txBody>
      </p:sp>
    </p:spTree>
    <p:extLst>
      <p:ext uri="{BB962C8B-B14F-4D97-AF65-F5344CB8AC3E}">
        <p14:creationId xmlns:p14="http://schemas.microsoft.com/office/powerpoint/2010/main" val="1493753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D08119D-DAD4-144E-B725-43B8C6BF691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How </a:t>
            </a:r>
            <a:r>
              <a:rPr lang="en-US" altLang="en-US" sz="4000" b="1" dirty="0">
                <a:solidFill>
                  <a:schemeClr val="accent3"/>
                </a:solidFill>
              </a:rPr>
              <a:t>The Linker </a:t>
            </a:r>
            <a:r>
              <a:rPr lang="en-US" altLang="en-US" sz="4000" dirty="0"/>
              <a:t>Works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4" y="1949327"/>
            <a:ext cx="9888855" cy="1828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Your </a:t>
            </a:r>
            <a:r>
              <a:rPr lang="en-US" altLang="en-US" b="1" dirty="0"/>
              <a:t>programs link to Irvine32.lib using the linker command </a:t>
            </a:r>
            <a:r>
              <a:rPr lang="en-US" altLang="en-US" u="sng" dirty="0"/>
              <a:t>inside a batch file </a:t>
            </a:r>
            <a:r>
              <a:rPr lang="en-US" altLang="en-US" dirty="0"/>
              <a:t>named </a:t>
            </a:r>
            <a:r>
              <a:rPr lang="en-US" altLang="en-US" dirty="0">
                <a:solidFill>
                  <a:schemeClr val="accent3"/>
                </a:solidFill>
              </a:rPr>
              <a:t>make32.bat.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Notice the two </a:t>
            </a:r>
            <a:r>
              <a:rPr lang="en-US" altLang="en-US" b="1" dirty="0"/>
              <a:t>LIB files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chemeClr val="accent3"/>
                </a:solidFill>
              </a:rPr>
              <a:t>Irvine32.lib</a:t>
            </a:r>
            <a:r>
              <a:rPr lang="en-US" altLang="en-US" dirty="0"/>
              <a:t>, and </a:t>
            </a:r>
            <a:r>
              <a:rPr lang="en-US" altLang="en-US" dirty="0">
                <a:solidFill>
                  <a:schemeClr val="accent3"/>
                </a:solidFill>
              </a:rPr>
              <a:t>kernel32.lib</a:t>
            </a:r>
          </a:p>
          <a:p>
            <a:pPr lvl="1" eaLnBrk="1" hangingPunct="1"/>
            <a:r>
              <a:rPr lang="en-US" altLang="en-US" dirty="0"/>
              <a:t>the latter is part of the Microsoft </a:t>
            </a:r>
            <a:r>
              <a:rPr lang="en-US" altLang="en-US" i="1" dirty="0"/>
              <a:t>Win32 Software Development Kit (SDK)</a:t>
            </a:r>
          </a:p>
        </p:txBody>
      </p:sp>
      <p:graphicFrame>
        <p:nvGraphicFramePr>
          <p:cNvPr id="368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171806"/>
              </p:ext>
            </p:extLst>
          </p:nvPr>
        </p:nvGraphicFramePr>
        <p:xfrm>
          <a:off x="3278982" y="3540461"/>
          <a:ext cx="3810000" cy="258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7" name="VISIO" r:id="rId3" imgW="2042160" imgH="1321308" progId="Visio.Drawing.6">
                  <p:embed/>
                </p:oleObj>
              </mc:Choice>
              <mc:Fallback>
                <p:oleObj name="VISIO" r:id="rId3" imgW="2042160" imgH="13213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636" t="-2808" r="1819" b="-3859"/>
                      <a:stretch>
                        <a:fillRect/>
                      </a:stretch>
                    </p:blipFill>
                    <p:spPr bwMode="auto">
                      <a:xfrm>
                        <a:off x="3278982" y="3540461"/>
                        <a:ext cx="3810000" cy="258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528609"/>
              </p:ext>
            </p:extLst>
          </p:nvPr>
        </p:nvGraphicFramePr>
        <p:xfrm>
          <a:off x="8815388" y="2374202"/>
          <a:ext cx="2926793" cy="375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08" name="VISIO" r:id="rId5" imgW="2042160" imgH="2374392" progId="Visio.Drawing.6">
                  <p:embed/>
                </p:oleObj>
              </mc:Choice>
              <mc:Fallback>
                <p:oleObj name="VISIO" r:id="rId5" imgW="2042160" imgH="237439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478" t="-2127" r="5833" b="-4256"/>
                      <a:stretch>
                        <a:fillRect/>
                      </a:stretch>
                    </p:blipFill>
                    <p:spPr bwMode="auto">
                      <a:xfrm>
                        <a:off x="8815388" y="2374202"/>
                        <a:ext cx="2926793" cy="37522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672639" y="5988609"/>
            <a:ext cx="963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Chapter2</a:t>
            </a:r>
          </a:p>
        </p:txBody>
      </p:sp>
    </p:spTree>
    <p:extLst>
      <p:ext uri="{BB962C8B-B14F-4D97-AF65-F5344CB8AC3E}">
        <p14:creationId xmlns:p14="http://schemas.microsoft.com/office/powerpoint/2010/main" val="75482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23527" y="6369845"/>
            <a:ext cx="1312025" cy="365125"/>
          </a:xfrm>
        </p:spPr>
        <p:txBody>
          <a:bodyPr/>
          <a:lstStyle/>
          <a:p>
            <a:pPr algn="ctr"/>
            <a:fld id="{755F7E7C-0370-0947-BF7A-78A4B49FB1FE}" type="slidenum">
              <a:rPr lang="en-US" sz="1600" smtClean="0">
                <a:solidFill>
                  <a:schemeClr val="tx1"/>
                </a:solidFill>
              </a:rPr>
              <a:pPr algn="ctr"/>
              <a:t>52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1376362" y="1952626"/>
            <a:ext cx="5638800" cy="2971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 dirty="0"/>
              <a:t> Stack Operations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Defining and Using Procedures</a:t>
            </a:r>
          </a:p>
          <a:p>
            <a:pPr>
              <a:buFont typeface="Arial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 Linking to an External Library</a:t>
            </a:r>
          </a:p>
          <a:p>
            <a:pPr>
              <a:buFont typeface="Arial" charset="0"/>
              <a:buChar char="•"/>
            </a:pPr>
            <a:r>
              <a:rPr lang="en-US" altLang="en-US" sz="2800" b="1" dirty="0">
                <a:solidFill>
                  <a:schemeClr val="accent3"/>
                </a:solidFill>
              </a:rPr>
              <a:t> The Irvine32 Library</a:t>
            </a:r>
          </a:p>
        </p:txBody>
      </p:sp>
    </p:spTree>
    <p:extLst>
      <p:ext uri="{BB962C8B-B14F-4D97-AF65-F5344CB8AC3E}">
        <p14:creationId xmlns:p14="http://schemas.microsoft.com/office/powerpoint/2010/main" val="70597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59F0160-BF14-8044-9250-8155406D761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Calling Irvine32 Library </a:t>
            </a:r>
            <a:r>
              <a:rPr lang="en-US" altLang="en-US" sz="4000" b="1" dirty="0"/>
              <a:t>Procedures</a:t>
            </a:r>
          </a:p>
        </p:txBody>
      </p:sp>
      <p:sp>
        <p:nvSpPr>
          <p:cNvPr id="38917" name="Text Box 3"/>
          <p:cNvSpPr txBox="1">
            <a:spLocks noChangeArrowheads="1"/>
          </p:cNvSpPr>
          <p:nvPr/>
        </p:nvSpPr>
        <p:spPr bwMode="auto">
          <a:xfrm>
            <a:off x="1629318" y="3869802"/>
            <a:ext cx="6257925" cy="1676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INCLUDE Irvine32.inc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Courier New" charset="0"/>
              </a:rPr>
              <a:t>.</a:t>
            </a:r>
            <a:r>
              <a:rPr lang="en-US" altLang="en-US" sz="1800" dirty="0">
                <a:latin typeface="Courier New" charset="0"/>
              </a:rPr>
              <a:t>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700" dirty="0" err="1">
                <a:latin typeface="Courier New" charset="0"/>
              </a:rPr>
              <a:t>mov</a:t>
            </a:r>
            <a:r>
              <a:rPr lang="en-US" altLang="en-US" sz="1700" dirty="0">
                <a:latin typeface="Courier New" charset="0"/>
              </a:rPr>
              <a:t>  eax,</a:t>
            </a:r>
            <a:r>
              <a:rPr lang="en-US" altLang="en-US" sz="1700" b="1" dirty="0">
                <a:latin typeface="Courier New" charset="0"/>
              </a:rPr>
              <a:t>1234h</a:t>
            </a:r>
            <a:r>
              <a:rPr lang="en-US" altLang="en-US" sz="1700" dirty="0">
                <a:latin typeface="Courier New" charset="0"/>
              </a:rPr>
              <a:t>	; input argument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	</a:t>
            </a:r>
            <a:r>
              <a:rPr lang="en-US" altLang="en-US" sz="17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700" b="1" dirty="0">
                <a:latin typeface="Courier New" charset="0"/>
              </a:rPr>
              <a:t> </a:t>
            </a:r>
            <a:r>
              <a:rPr lang="en-US" altLang="en-US" sz="1700" b="1" dirty="0" err="1">
                <a:latin typeface="Courier New" charset="0"/>
              </a:rPr>
              <a:t>WriteHex</a:t>
            </a:r>
            <a:r>
              <a:rPr lang="en-US" altLang="en-US" sz="1700" dirty="0">
                <a:latin typeface="Courier New" charset="0"/>
              </a:rPr>
              <a:t>	; show hex number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700" dirty="0">
                <a:latin typeface="Courier New" charset="0"/>
              </a:rPr>
              <a:t>	</a:t>
            </a:r>
            <a:r>
              <a:rPr lang="en-US" altLang="en-US" sz="17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7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700" b="1" dirty="0" err="1">
                <a:latin typeface="Courier New" charset="0"/>
              </a:rPr>
              <a:t>Crlf</a:t>
            </a:r>
            <a:r>
              <a:rPr lang="en-US" altLang="en-US" sz="1700" b="1" dirty="0">
                <a:latin typeface="Courier New" charset="0"/>
              </a:rPr>
              <a:t>	; end of line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295400" y="1838325"/>
            <a:ext cx="7696200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b="1" dirty="0">
                <a:latin typeface="+mn-lt"/>
              </a:rPr>
              <a:t>Call</a:t>
            </a:r>
            <a:r>
              <a:rPr lang="en-US" altLang="en-US" sz="1800" dirty="0">
                <a:latin typeface="+mn-lt"/>
              </a:rPr>
              <a:t> each procedure using the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CALL instruction</a:t>
            </a:r>
            <a:endParaRPr lang="en-US" altLang="en-US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b="1" u="sng" dirty="0">
                <a:latin typeface="+mn-lt"/>
              </a:rPr>
              <a:t>Some procedures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require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input arguments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INCLUDE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directive copies </a:t>
            </a:r>
            <a:r>
              <a:rPr lang="en-US" altLang="en-US" sz="1800" dirty="0">
                <a:latin typeface="+mn-lt"/>
              </a:rPr>
              <a:t>in the procedure prototypes (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declarations</a:t>
            </a:r>
            <a:r>
              <a:rPr lang="en-US" altLang="en-US" sz="1800" dirty="0">
                <a:latin typeface="+mn-lt"/>
              </a:rPr>
              <a:t>)</a:t>
            </a:r>
          </a:p>
          <a:p>
            <a:pPr eaLnBrk="1" hangingPunct="1">
              <a:spcBef>
                <a:spcPct val="50000"/>
              </a:spcBef>
              <a:buClrTx/>
            </a:pPr>
            <a:r>
              <a:rPr lang="en-US" altLang="en-US" sz="1800" dirty="0">
                <a:latin typeface="+mn-lt"/>
              </a:rPr>
              <a:t>The following example </a:t>
            </a:r>
            <a:r>
              <a:rPr lang="en-US" altLang="en-US" sz="1800" b="1" u="sng" dirty="0">
                <a:solidFill>
                  <a:schemeClr val="accent3"/>
                </a:solidFill>
                <a:latin typeface="+mn-lt"/>
              </a:rPr>
              <a:t>displays "1234" on the console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60153" y="4004459"/>
            <a:ext cx="3784922" cy="1446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WriteHex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PROTO</a:t>
            </a:r>
          </a:p>
          <a:p>
            <a:endParaRPr lang="en-US" b="1" dirty="0"/>
          </a:p>
          <a:p>
            <a:r>
              <a:rPr lang="en-US" sz="1600" b="1" dirty="0"/>
              <a:t>Next, a </a:t>
            </a:r>
            <a:r>
              <a:rPr lang="en-US" sz="1600" b="1" dirty="0">
                <a:solidFill>
                  <a:schemeClr val="bg1"/>
                </a:solidFill>
              </a:rPr>
              <a:t>Call </a:t>
            </a:r>
            <a:r>
              <a:rPr lang="en-US" sz="1600" b="1" dirty="0"/>
              <a:t>instruction executes </a:t>
            </a:r>
            <a:r>
              <a:rPr lang="en-US" sz="1600" b="1" dirty="0" err="1">
                <a:solidFill>
                  <a:schemeClr val="bg1"/>
                </a:solidFill>
              </a:rPr>
              <a:t>WriteHex</a:t>
            </a:r>
            <a:r>
              <a:rPr lang="en-US" sz="1600" b="1" dirty="0"/>
              <a:t>: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Call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WriteHex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888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095722B-398E-4A40-AD9C-FF9629A43D9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Some Library </a:t>
            </a:r>
            <a:r>
              <a:rPr lang="en-US" altLang="en-US" sz="4000" b="1" dirty="0">
                <a:solidFill>
                  <a:schemeClr val="tx1"/>
                </a:solidFill>
              </a:rPr>
              <a:t>Procedures 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39941" name="Text Box 3"/>
          <p:cNvSpPr txBox="1">
            <a:spLocks noChangeArrowheads="1"/>
          </p:cNvSpPr>
          <p:nvPr/>
        </p:nvSpPr>
        <p:spPr bwMode="auto">
          <a:xfrm>
            <a:off x="1447799" y="1965960"/>
            <a:ext cx="9053513" cy="4515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Clrscr</a:t>
            </a:r>
            <a:r>
              <a:rPr lang="en-US" altLang="en-US" sz="1800" dirty="0">
                <a:latin typeface="+mn-lt"/>
              </a:rPr>
              <a:t> -        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Clears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console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u="sng" dirty="0">
                <a:latin typeface="+mn-lt"/>
              </a:rPr>
              <a:t>locates </a:t>
            </a:r>
            <a:r>
              <a:rPr lang="en-US" altLang="en-US" sz="1800" b="1" u="sng" dirty="0">
                <a:latin typeface="+mn-lt"/>
              </a:rPr>
              <a:t>cursor</a:t>
            </a:r>
            <a:r>
              <a:rPr lang="en-US" altLang="en-US" sz="1800" u="sng" dirty="0">
                <a:latin typeface="+mn-lt"/>
              </a:rPr>
              <a:t> at upper left corner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Crlf</a:t>
            </a:r>
            <a:r>
              <a:rPr lang="en-US" altLang="en-US" sz="1800" dirty="0">
                <a:latin typeface="+mn-lt"/>
              </a:rPr>
              <a:t> -           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u="sng" dirty="0">
                <a:latin typeface="+mn-lt"/>
              </a:rPr>
              <a:t>end of line sequence</a:t>
            </a:r>
            <a:r>
              <a:rPr lang="en-US" altLang="en-US" sz="1800" dirty="0">
                <a:latin typeface="+mn-lt"/>
              </a:rPr>
              <a:t> to standard output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DumpMem</a:t>
            </a:r>
            <a:r>
              <a:rPr lang="en-US" altLang="en-US" sz="1800" dirty="0">
                <a:latin typeface="+mn-lt"/>
              </a:rPr>
              <a:t>  -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block of memory </a:t>
            </a:r>
            <a:r>
              <a:rPr lang="en-US" altLang="en-US" sz="1800" dirty="0">
                <a:latin typeface="+mn-lt"/>
              </a:rPr>
              <a:t>to standard output in hex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DumpRegs</a:t>
            </a:r>
            <a:r>
              <a:rPr lang="en-US" altLang="en-US" sz="1800" dirty="0">
                <a:latin typeface="+mn-lt"/>
              </a:rPr>
              <a:t> –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Displays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general-purpose registers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flags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(hex)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ReadChar</a:t>
            </a:r>
            <a:r>
              <a:rPr lang="en-US" altLang="en-US" sz="1800" dirty="0">
                <a:latin typeface="+mn-lt"/>
              </a:rPr>
              <a:t> -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Reads</a:t>
            </a:r>
            <a:r>
              <a:rPr lang="en-US" altLang="en-US" sz="1800" dirty="0">
                <a:latin typeface="+mn-lt"/>
              </a:rPr>
              <a:t> a </a:t>
            </a:r>
            <a:r>
              <a:rPr lang="en-US" altLang="en-US" sz="1800" b="1" dirty="0">
                <a:solidFill>
                  <a:srgbClr val="0070C0"/>
                </a:solidFill>
                <a:latin typeface="+mn-lt"/>
              </a:rPr>
              <a:t>single character </a:t>
            </a:r>
            <a:r>
              <a:rPr lang="en-US" altLang="en-US" sz="1800" dirty="0">
                <a:latin typeface="+mn-lt"/>
              </a:rPr>
              <a:t>from standard input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 altLang="en-US" sz="1800" b="1" dirty="0" err="1">
                <a:latin typeface="+mn-lt"/>
              </a:rPr>
              <a:t>ReadHex</a:t>
            </a:r>
            <a:r>
              <a:rPr lang="en-US" altLang="en-US" sz="1800" dirty="0">
                <a:latin typeface="+mn-lt"/>
              </a:rPr>
              <a:t> - 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Reads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32-bit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+mn-lt"/>
              </a:rPr>
              <a:t>hexadecimal integer </a:t>
            </a:r>
            <a:r>
              <a:rPr lang="en-US" altLang="en-US" sz="1800" dirty="0">
                <a:latin typeface="+mn-lt"/>
              </a:rPr>
              <a:t>from keyboard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 altLang="en-US" sz="1800" b="1" dirty="0" err="1">
                <a:solidFill>
                  <a:schemeClr val="tx2"/>
                </a:solidFill>
                <a:latin typeface="+mn-lt"/>
              </a:rPr>
              <a:t>ReadDec</a:t>
            </a:r>
            <a:r>
              <a:rPr lang="en-US" altLang="en-US" sz="1800" dirty="0">
                <a:latin typeface="+mn-lt"/>
              </a:rPr>
              <a:t> - 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Reads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32-bit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+mn-lt"/>
              </a:rPr>
              <a:t>unsigned decimal integer </a:t>
            </a:r>
            <a:r>
              <a:rPr lang="en-US" altLang="en-US" sz="1800" dirty="0">
                <a:latin typeface="+mn-lt"/>
              </a:rPr>
              <a:t>from keyboard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 altLang="en-US" sz="1800" b="1" dirty="0" err="1">
                <a:latin typeface="+mn-lt"/>
              </a:rPr>
              <a:t>ReadInt</a:t>
            </a:r>
            <a:r>
              <a:rPr lang="en-US" altLang="en-US" sz="1800" dirty="0">
                <a:latin typeface="+mn-lt"/>
              </a:rPr>
              <a:t> -   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Reads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32-bit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+mn-lt"/>
              </a:rPr>
              <a:t>signed decimal integer </a:t>
            </a:r>
            <a:r>
              <a:rPr lang="en-US" altLang="en-US" sz="1800" dirty="0">
                <a:latin typeface="+mn-lt"/>
              </a:rPr>
              <a:t>from keyboard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 altLang="en-US" sz="1800" b="1" dirty="0" err="1">
                <a:latin typeface="+mn-lt"/>
              </a:rPr>
              <a:t>ReadString</a:t>
            </a:r>
            <a:r>
              <a:rPr lang="en-US" altLang="en-US" sz="1800" dirty="0">
                <a:latin typeface="+mn-lt"/>
              </a:rPr>
              <a:t> -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Reads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string</a:t>
            </a:r>
            <a:r>
              <a:rPr lang="en-US" altLang="en-US" sz="1800" dirty="0">
                <a:latin typeface="+mn-lt"/>
              </a:rPr>
              <a:t> from </a:t>
            </a:r>
            <a:r>
              <a:rPr lang="en-US" altLang="en-US" sz="1800" b="1" i="1" dirty="0" err="1">
                <a:solidFill>
                  <a:srgbClr val="C00000"/>
                </a:solidFill>
                <a:latin typeface="+mn-lt"/>
              </a:rPr>
              <a:t>stdin</a:t>
            </a:r>
            <a:r>
              <a:rPr lang="en-US" altLang="en-US" sz="1800" dirty="0">
                <a:latin typeface="+mn-lt"/>
              </a:rPr>
              <a:t>, terminated by [Enter]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endParaRPr lang="en-US" altLang="en-US" sz="1800" dirty="0">
              <a:latin typeface="+mn-lt"/>
            </a:endParaRP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362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17E40B0-866D-B243-B49E-CD3AD8CE2B6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7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accent3"/>
                </a:solidFill>
              </a:rPr>
              <a:t>Some Library </a:t>
            </a:r>
            <a:r>
              <a:rPr lang="en-US" altLang="en-US" sz="4000" b="1" dirty="0">
                <a:solidFill>
                  <a:schemeClr val="tx1"/>
                </a:solidFill>
              </a:rPr>
              <a:t>Procedures 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43013" name="Text Box 1027"/>
          <p:cNvSpPr txBox="1">
            <a:spLocks noChangeArrowheads="1"/>
          </p:cNvSpPr>
          <p:nvPr/>
        </p:nvSpPr>
        <p:spPr bwMode="auto">
          <a:xfrm>
            <a:off x="1269989" y="1904999"/>
            <a:ext cx="10031424" cy="288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lnSpc>
                <a:spcPct val="120000"/>
              </a:lnSpc>
              <a:spcBef>
                <a:spcPct val="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WriteChar</a:t>
            </a:r>
            <a:r>
              <a:rPr lang="en-US" altLang="en-US" sz="1800" dirty="0">
                <a:latin typeface="+mn-lt"/>
              </a:rPr>
              <a:t> -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single character </a:t>
            </a:r>
            <a:r>
              <a:rPr lang="en-US" altLang="en-US" sz="1800" dirty="0">
                <a:latin typeface="+mn-lt"/>
              </a:rPr>
              <a:t>to standard output</a:t>
            </a:r>
          </a:p>
          <a:p>
            <a:pPr marL="285750" indent="-285750" eaLnBrk="1" hangingPunct="1">
              <a:lnSpc>
                <a:spcPct val="7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WriteDec</a:t>
            </a:r>
            <a:r>
              <a:rPr lang="en-US" altLang="en-US" sz="1800" dirty="0">
                <a:latin typeface="+mn-lt"/>
              </a:rPr>
              <a:t> -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unsigned 32-bit integer </a:t>
            </a:r>
            <a:r>
              <a:rPr lang="en-US" altLang="en-US" sz="1800" dirty="0">
                <a:latin typeface="+mn-lt"/>
              </a:rPr>
              <a:t>in decimal format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WriteHex</a:t>
            </a:r>
            <a:r>
              <a:rPr lang="en-US" altLang="en-US" sz="1800" dirty="0">
                <a:latin typeface="+mn-lt"/>
              </a:rPr>
              <a:t> -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latin typeface="+mn-lt"/>
              </a:rPr>
              <a:t> an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unsigned 32-bit integer </a:t>
            </a:r>
            <a:r>
              <a:rPr lang="en-US" altLang="en-US" sz="1800" dirty="0">
                <a:latin typeface="+mn-lt"/>
              </a:rPr>
              <a:t>in hexadecimal format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WriteHexB</a:t>
            </a:r>
            <a:r>
              <a:rPr lang="en-US" altLang="en-US" sz="1800" dirty="0">
                <a:latin typeface="+mn-lt"/>
              </a:rPr>
              <a:t> –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byte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latin typeface="+mn-lt"/>
              </a:rPr>
              <a:t>word</a:t>
            </a:r>
            <a:r>
              <a:rPr lang="en-US" altLang="en-US" sz="1800" dirty="0">
                <a:latin typeface="+mn-lt"/>
              </a:rPr>
              <a:t>, or </a:t>
            </a:r>
            <a:r>
              <a:rPr lang="en-US" altLang="en-US" sz="1800" b="1" dirty="0" err="1"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in hexadecimal format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WriteInt</a:t>
            </a:r>
            <a:r>
              <a:rPr lang="en-US" altLang="en-US" sz="1800" dirty="0">
                <a:latin typeface="+mn-lt"/>
              </a:rPr>
              <a:t> -      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signed 32-bit integer </a:t>
            </a:r>
            <a:r>
              <a:rPr lang="en-US" altLang="en-US" sz="1800" dirty="0">
                <a:latin typeface="+mn-lt"/>
              </a:rPr>
              <a:t>in decimal format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 err="1">
                <a:latin typeface="+mn-lt"/>
              </a:rPr>
              <a:t>WriteString</a:t>
            </a:r>
            <a:r>
              <a:rPr lang="en-US" altLang="en-US" sz="1800" dirty="0">
                <a:latin typeface="+mn-lt"/>
              </a:rPr>
              <a:t> -  </a:t>
            </a:r>
            <a:r>
              <a:rPr lang="en-US" altLang="en-US" sz="1800" b="1" dirty="0">
                <a:solidFill>
                  <a:srgbClr val="C00000"/>
                </a:solidFill>
                <a:latin typeface="+mn-lt"/>
              </a:rPr>
              <a:t>Writes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null-terminated string </a:t>
            </a:r>
            <a:r>
              <a:rPr lang="en-US" altLang="en-US" sz="1800" dirty="0">
                <a:latin typeface="+mn-lt"/>
              </a:rPr>
              <a:t>to console window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50000"/>
              </a:spcBef>
              <a:buClrTx/>
              <a:buFont typeface="Arial" charset="0"/>
              <a:buChar char="•"/>
            </a:pP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1358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06FD201-71A9-8F49-84E0-44C0DFDF015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717" y="328905"/>
            <a:ext cx="100584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Some Library Procedures: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 1</a:t>
            </a: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3390900" y="2638390"/>
            <a:ext cx="5257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Clrscr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eax,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500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Delay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DumpRegs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1290637" y="1817692"/>
            <a:ext cx="9139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Clear</a:t>
            </a:r>
            <a:r>
              <a:rPr lang="en-US" altLang="en-US" sz="1800" b="1" dirty="0">
                <a:latin typeface="+mn-lt"/>
              </a:rPr>
              <a:t> the screen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delay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the program for 500 milliseconds, and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dump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the registers and flags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79879" name="Group 7"/>
          <p:cNvGrpSpPr>
            <a:grpSpLocks/>
          </p:cNvGrpSpPr>
          <p:nvPr/>
        </p:nvGrpSpPr>
        <p:grpSpPr bwMode="auto">
          <a:xfrm>
            <a:off x="1909763" y="4206205"/>
            <a:ext cx="7620000" cy="1619250"/>
            <a:chOff x="288" y="2688"/>
            <a:chExt cx="4800" cy="1020"/>
          </a:xfrm>
          <a:noFill/>
        </p:grpSpPr>
        <p:sp>
          <p:nvSpPr>
            <p:cNvPr id="45064" name="Text Box 5"/>
            <p:cNvSpPr txBox="1">
              <a:spLocks noChangeArrowheads="1"/>
            </p:cNvSpPr>
            <p:nvPr/>
          </p:nvSpPr>
          <p:spPr bwMode="auto">
            <a:xfrm>
              <a:off x="576" y="3024"/>
              <a:ext cx="4512" cy="68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b="1" dirty="0">
                  <a:latin typeface="Courier New" charset="0"/>
                </a:rPr>
                <a:t>EAX=00000613 EBX=00000000 ECX=000000FF EDX=00000000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b="1" dirty="0">
                  <a:latin typeface="Courier New" charset="0"/>
                </a:rPr>
                <a:t>ESI=00000000 EDI=00000100 EBP=0000091E ESP=000000F6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b="1" dirty="0">
                  <a:latin typeface="Courier New" charset="0"/>
                </a:rPr>
                <a:t>EIP=00401026 EFL=00000286 CF=0 SF=1 ZF=0 OF=0</a:t>
              </a:r>
            </a:p>
          </p:txBody>
        </p:sp>
        <p:sp>
          <p:nvSpPr>
            <p:cNvPr id="45065" name="Text Box 6"/>
            <p:cNvSpPr txBox="1">
              <a:spLocks noChangeArrowheads="1"/>
            </p:cNvSpPr>
            <p:nvPr/>
          </p:nvSpPr>
          <p:spPr bwMode="auto">
            <a:xfrm>
              <a:off x="288" y="2688"/>
              <a:ext cx="1776" cy="37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100" dirty="0">
                  <a:solidFill>
                    <a:schemeClr val="tx2"/>
                  </a:solidFill>
                  <a:latin typeface="+mn-lt"/>
                </a:rPr>
                <a:t>Sample output: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929437" y="3006020"/>
            <a:ext cx="242887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sz="1600" b="1" dirty="0" err="1"/>
              <a:t>DumpRegs</a:t>
            </a:r>
            <a:r>
              <a:rPr lang="en-US" altLang="en-US" sz="1600" dirty="0"/>
              <a:t> – Displays general-purpose registers and flags (hex)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689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BCC9971-A624-AA4C-A655-F4033F1D7B7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Some Library Procedures: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 2</a:t>
            </a:r>
            <a:endParaRPr lang="en-US" altLang="en-US" sz="4000" dirty="0"/>
          </a:p>
        </p:txBody>
      </p:sp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1955789" y="2880360"/>
            <a:ext cx="6096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str1</a:t>
            </a:r>
            <a:r>
              <a:rPr lang="en-US" altLang="en-US" sz="1800" dirty="0">
                <a:latin typeface="Courier New" charset="0"/>
              </a:rPr>
              <a:t> BYTE "</a:t>
            </a:r>
            <a:r>
              <a:rPr lang="en-US" altLang="en-US" sz="1800" b="1" dirty="0">
                <a:latin typeface="Courier New" charset="0"/>
              </a:rPr>
              <a:t>Assembly language is easy</a:t>
            </a:r>
            <a:r>
              <a:rPr lang="en-US" altLang="en-US" sz="1800" dirty="0">
                <a:latin typeface="Courier New" charset="0"/>
              </a:rPr>
              <a:t>!",0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edx,</a:t>
            </a:r>
            <a:r>
              <a:rPr lang="en-US" altLang="en-US" sz="1800" b="1" dirty="0" err="1">
                <a:latin typeface="Courier New" charset="0"/>
              </a:rPr>
              <a:t>OFFSET</a:t>
            </a:r>
            <a:r>
              <a:rPr lang="en-US" altLang="en-US" sz="1800" b="1" dirty="0">
                <a:latin typeface="Courier New" charset="0"/>
              </a:rPr>
              <a:t> str1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WriteString</a:t>
            </a: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Crlf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1269988" y="1851660"/>
            <a:ext cx="924561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Display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a null-terminated string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move </a:t>
            </a:r>
            <a:r>
              <a:rPr lang="en-US" altLang="en-US" sz="1800" b="1" dirty="0">
                <a:latin typeface="+mn-lt"/>
              </a:rPr>
              <a:t>the cursor to the beginning </a:t>
            </a:r>
            <a:r>
              <a:rPr lang="en-US" altLang="en-US" sz="1800" dirty="0">
                <a:latin typeface="+mn-lt"/>
              </a:rPr>
              <a:t>of the next screen line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6519862" y="3887957"/>
            <a:ext cx="2095500" cy="1089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b="1"/>
              <a:t>WriteString</a:t>
            </a:r>
            <a:r>
              <a:rPr lang="en-US" altLang="en-US" dirty="0"/>
              <a:t> - Writes null-terminated string to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132155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62697B-2237-A44D-A216-D03F0A7BAE42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Some Library Procedures: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 3</a:t>
            </a:r>
            <a:endParaRPr lang="en-US" altLang="en-US" sz="4000" dirty="0"/>
          </a:p>
        </p:txBody>
      </p:sp>
      <p:sp>
        <p:nvSpPr>
          <p:cNvPr id="48133" name="Text Box 3"/>
          <p:cNvSpPr txBox="1">
            <a:spLocks noChangeArrowheads="1"/>
          </p:cNvSpPr>
          <p:nvPr/>
        </p:nvSpPr>
        <p:spPr bwMode="auto">
          <a:xfrm>
            <a:off x="1628774" y="2194329"/>
            <a:ext cx="70104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IntVal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= 35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eax,</a:t>
            </a:r>
            <a:r>
              <a:rPr lang="en-US" altLang="en-US" sz="1800" b="1" dirty="0" err="1">
                <a:solidFill>
                  <a:schemeClr val="accent3"/>
                </a:solidFill>
                <a:latin typeface="Courier New" charset="0"/>
              </a:rPr>
              <a:t>IntVal</a:t>
            </a:r>
            <a:endParaRPr lang="en-US" altLang="en-US" sz="1800" b="1" dirty="0">
              <a:solidFill>
                <a:schemeClr val="accent3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WriteBin</a:t>
            </a:r>
            <a:r>
              <a:rPr lang="en-US" altLang="en-US" sz="1800" dirty="0">
                <a:latin typeface="Courier New" charset="0"/>
              </a:rPr>
              <a:t>	; display binary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charset="0"/>
              </a:rPr>
              <a:t>Crlf</a:t>
            </a:r>
            <a:endParaRPr lang="en-US" altLang="en-US" sz="1800" b="1" dirty="0">
              <a:solidFill>
                <a:srgbClr val="00B050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WriteDec</a:t>
            </a:r>
            <a:r>
              <a:rPr lang="en-US" altLang="en-US" sz="1800" dirty="0">
                <a:latin typeface="Courier New" charset="0"/>
              </a:rPr>
              <a:t>	; display decimal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charset="0"/>
              </a:rPr>
              <a:t>Crlf</a:t>
            </a:r>
            <a:endParaRPr lang="en-US" altLang="en-US" sz="1800" b="1" dirty="0">
              <a:solidFill>
                <a:srgbClr val="00B050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WriteHex</a:t>
            </a:r>
            <a:r>
              <a:rPr lang="en-US" altLang="en-US" sz="1800" dirty="0">
                <a:latin typeface="Courier New" charset="0"/>
              </a:rPr>
              <a:t>	; display hexadecimal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charset="0"/>
              </a:rPr>
              <a:t>Crlf</a:t>
            </a:r>
            <a:endParaRPr lang="en-US" altLang="en-US" sz="1800" b="1" dirty="0">
              <a:solidFill>
                <a:srgbClr val="00B050"/>
              </a:solidFill>
              <a:latin typeface="Courier New" charset="0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1214436" y="1707409"/>
            <a:ext cx="978693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Display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an unsigned integer in binary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b="1" dirty="0">
                <a:latin typeface="+mn-lt"/>
              </a:rPr>
              <a:t>decimal</a:t>
            </a:r>
            <a:r>
              <a:rPr lang="en-US" altLang="en-US" sz="1800" dirty="0">
                <a:latin typeface="+mn-lt"/>
              </a:rPr>
              <a:t>, and </a:t>
            </a:r>
            <a:r>
              <a:rPr lang="en-US" altLang="en-US" sz="1800" b="1" dirty="0">
                <a:latin typeface="+mn-lt"/>
              </a:rPr>
              <a:t>hexadecimal</a:t>
            </a:r>
            <a:r>
              <a:rPr lang="en-US" altLang="en-US" sz="1800" dirty="0">
                <a:latin typeface="+mn-lt"/>
              </a:rPr>
              <a:t>, each on a separate line.</a:t>
            </a:r>
          </a:p>
        </p:txBody>
      </p:sp>
      <p:grpSp>
        <p:nvGrpSpPr>
          <p:cNvPr id="48135" name="Group 5"/>
          <p:cNvGrpSpPr>
            <a:grpSpLocks/>
          </p:cNvGrpSpPr>
          <p:nvPr/>
        </p:nvGrpSpPr>
        <p:grpSpPr bwMode="auto">
          <a:xfrm>
            <a:off x="2285999" y="4722813"/>
            <a:ext cx="7696200" cy="1477963"/>
            <a:chOff x="720" y="1229"/>
            <a:chExt cx="4848" cy="931"/>
          </a:xfrm>
        </p:grpSpPr>
        <p:sp>
          <p:nvSpPr>
            <p:cNvPr id="48136" name="Text Box 6"/>
            <p:cNvSpPr txBox="1">
              <a:spLocks noChangeArrowheads="1"/>
            </p:cNvSpPr>
            <p:nvPr/>
          </p:nvSpPr>
          <p:spPr bwMode="auto">
            <a:xfrm>
              <a:off x="720" y="1536"/>
              <a:ext cx="3840" cy="62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7160" tIns="182880" rIns="137160" bIns="182880"/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>
                  <a:tab pos="457200" algn="l"/>
                  <a:tab pos="3657600" algn="l"/>
                  <a:tab pos="4114800" algn="l"/>
                </a:tabLs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latin typeface="Courier New" charset="0"/>
                </a:rPr>
                <a:t>0000 0000 0000 0000 0000 0000 0010 0011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latin typeface="Courier New" charset="0"/>
                </a:rPr>
                <a:t>35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 dirty="0">
                  <a:latin typeface="Courier New" charset="0"/>
                </a:rPr>
                <a:t>23</a:t>
              </a:r>
            </a:p>
          </p:txBody>
        </p:sp>
        <p:sp>
          <p:nvSpPr>
            <p:cNvPr id="48137" name="Text Box 7"/>
            <p:cNvSpPr txBox="1">
              <a:spLocks noChangeArrowheads="1"/>
            </p:cNvSpPr>
            <p:nvPr/>
          </p:nvSpPr>
          <p:spPr bwMode="auto">
            <a:xfrm>
              <a:off x="720" y="1229"/>
              <a:ext cx="484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2"/>
                  </a:solidFill>
                  <a:latin typeface="+mn-lt"/>
                </a:rPr>
                <a:t>Sample output: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312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E9D8CAF-E929-664F-BBAC-E171770490E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Some Library Procedures: </a:t>
            </a:r>
            <a:r>
              <a:rPr lang="en-US" altLang="en-US" sz="4000" b="1" dirty="0">
                <a:solidFill>
                  <a:schemeClr val="accent3"/>
                </a:solidFill>
              </a:rPr>
              <a:t>Example 4</a:t>
            </a:r>
            <a:endParaRPr lang="en-US" altLang="en-US" sz="4000" dirty="0"/>
          </a:p>
        </p:txBody>
      </p:sp>
      <p:sp>
        <p:nvSpPr>
          <p:cNvPr id="49157" name="Text Box 1027"/>
          <p:cNvSpPr txBox="1">
            <a:spLocks noChangeArrowheads="1"/>
          </p:cNvSpPr>
          <p:nvPr/>
        </p:nvSpPr>
        <p:spPr bwMode="auto">
          <a:xfrm>
            <a:off x="3138488" y="3048000"/>
            <a:ext cx="5562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0292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0292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fileName</a:t>
            </a:r>
            <a:r>
              <a:rPr lang="en-US" altLang="en-US" sz="1800" dirty="0">
                <a:latin typeface="Courier New" charset="0"/>
              </a:rPr>
              <a:t> BYTE 80 DUP(0)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edx</a:t>
            </a:r>
            <a:r>
              <a:rPr lang="en-US" altLang="en-US" sz="1800" dirty="0" err="1">
                <a:latin typeface="Courier New" charset="0"/>
              </a:rPr>
              <a:t>,OFFSET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fileName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b="1" dirty="0" err="1">
                <a:latin typeface="Courier New" charset="0"/>
              </a:rPr>
              <a:t>ecx</a:t>
            </a:r>
            <a:r>
              <a:rPr lang="en-US" altLang="en-US" sz="1800" dirty="0" err="1">
                <a:latin typeface="Courier New" charset="0"/>
              </a:rPr>
              <a:t>,SIZEOF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fileName</a:t>
            </a:r>
            <a:r>
              <a:rPr lang="en-US" altLang="en-US" sz="1800" dirty="0">
                <a:latin typeface="Courier New" charset="0"/>
              </a:rPr>
              <a:t> –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call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b="1" dirty="0" err="1">
                <a:latin typeface="Courier New" charset="0"/>
              </a:rPr>
              <a:t>ReadString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49158" name="Text Box 1028"/>
          <p:cNvSpPr txBox="1">
            <a:spLocks noChangeArrowheads="1"/>
          </p:cNvSpPr>
          <p:nvPr/>
        </p:nvSpPr>
        <p:spPr bwMode="auto">
          <a:xfrm>
            <a:off x="1309688" y="1677778"/>
            <a:ext cx="9845992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Input a string </a:t>
            </a:r>
            <a:r>
              <a:rPr lang="en-US" altLang="en-US" sz="1800" dirty="0">
                <a:latin typeface="+mn-lt"/>
              </a:rPr>
              <a:t>from the user</a:t>
            </a:r>
          </a:p>
          <a:p>
            <a:pPr marL="285750" indent="-28575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1800" b="1" dirty="0">
                <a:latin typeface="+mn-lt"/>
              </a:rPr>
              <a:t>EDX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u="sng" dirty="0">
                <a:latin typeface="+mn-lt"/>
              </a:rPr>
              <a:t>points to the string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ECX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u="sng" dirty="0">
                <a:latin typeface="+mn-lt"/>
              </a:rPr>
              <a:t>specifies the maximum number of characters </a:t>
            </a:r>
            <a:r>
              <a:rPr lang="en-US" altLang="en-US" sz="1800" dirty="0">
                <a:latin typeface="+mn-lt"/>
              </a:rPr>
              <a:t>the user is permitted to enter.</a:t>
            </a:r>
          </a:p>
        </p:txBody>
      </p:sp>
      <p:sp>
        <p:nvSpPr>
          <p:cNvPr id="98309" name="Text Box 1029"/>
          <p:cNvSpPr txBox="1">
            <a:spLocks noChangeArrowheads="1"/>
          </p:cNvSpPr>
          <p:nvPr/>
        </p:nvSpPr>
        <p:spPr bwMode="auto">
          <a:xfrm>
            <a:off x="2895600" y="5400674"/>
            <a:ext cx="6324600" cy="600164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00">
                <a:latin typeface="+mn-lt"/>
              </a:rPr>
              <a:t>A null byte is automatically appended to the string.</a:t>
            </a:r>
          </a:p>
        </p:txBody>
      </p:sp>
      <p:sp>
        <p:nvSpPr>
          <p:cNvPr id="2" name="Rectangle 1"/>
          <p:cNvSpPr/>
          <p:nvPr/>
        </p:nvSpPr>
        <p:spPr>
          <a:xfrm rot="10800000" flipV="1">
            <a:off x="8276851" y="3668003"/>
            <a:ext cx="2495924" cy="840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altLang="en-US" b="1" dirty="0" err="1"/>
              <a:t>ReadString</a:t>
            </a:r>
            <a:r>
              <a:rPr lang="en-US" altLang="en-US" dirty="0"/>
              <a:t> - Reads string from </a:t>
            </a:r>
            <a:r>
              <a:rPr lang="en-US" altLang="en-US" dirty="0" err="1"/>
              <a:t>stdin</a:t>
            </a:r>
            <a:r>
              <a:rPr lang="en-US" altLang="en-US" dirty="0"/>
              <a:t>, terminated by [Enter]</a:t>
            </a:r>
          </a:p>
        </p:txBody>
      </p:sp>
    </p:spTree>
    <p:extLst>
      <p:ext uri="{BB962C8B-B14F-4D97-AF65-F5344CB8AC3E}">
        <p14:creationId xmlns:p14="http://schemas.microsoft.com/office/powerpoint/2010/main" val="1467257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E9D8CAF-E929-664F-BBAC-E171770490E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17736" y="34725"/>
            <a:ext cx="5002579" cy="6247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 ; Adding Three Numbers</a:t>
            </a:r>
          </a:p>
          <a:p>
            <a:br>
              <a:rPr lang="en-US" sz="1600" dirty="0">
                <a:solidFill>
                  <a:srgbClr val="222222"/>
                </a:solidFill>
                <a:latin typeface="arial" charset="0"/>
              </a:rPr>
            </a:br>
            <a:r>
              <a:rPr lang="en-US" sz="1600" dirty="0">
                <a:solidFill>
                  <a:srgbClr val="222222"/>
                </a:solidFill>
                <a:latin typeface="arial" charset="0"/>
              </a:rPr>
              <a:t>Include Irvine32.inc</a:t>
            </a: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	;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WriteInt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PROTO ; Irvine32 library</a:t>
            </a: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	;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Crlf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 PROTO</a:t>
            </a: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.386</a:t>
            </a: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.model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flat,stdcall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.stack 4096</a:t>
            </a: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ExitProcess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proto,dwExitCode:dword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 .code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chemeClr val="accent3"/>
                </a:solidFill>
                <a:latin typeface="arial" charset="0"/>
              </a:rPr>
              <a:t>main PROC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ebx,10 ; pass three parameters, in order</a:t>
            </a: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ecx,20</a:t>
            </a: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edx,30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call AddThree ; look for return value in EAX</a:t>
            </a: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call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WriteInt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; display the number</a:t>
            </a: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call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Crlf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; output a CR/LF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invoke ExitProcess,0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chemeClr val="accent3"/>
                </a:solidFill>
                <a:latin typeface="arial" charset="0"/>
              </a:rPr>
              <a:t> main ENDP</a:t>
            </a:r>
          </a:p>
        </p:txBody>
      </p:sp>
      <p:sp>
        <p:nvSpPr>
          <p:cNvPr id="5" name="Rectangle 4"/>
          <p:cNvSpPr/>
          <p:nvPr/>
        </p:nvSpPr>
        <p:spPr>
          <a:xfrm>
            <a:off x="8780583" y="2079213"/>
            <a:ext cx="2398221" cy="3785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arial" charset="0"/>
              </a:rPr>
              <a:t>AddThree PROC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eax,0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eax,ebx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eax,ecx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eax,edx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ret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chemeClr val="accent3"/>
                </a:solidFill>
                <a:latin typeface="arial" charset="0"/>
              </a:rPr>
              <a:t>AddThree ENDP</a:t>
            </a:r>
          </a:p>
          <a:p>
            <a:br>
              <a:rPr lang="en-US" sz="1600" b="1" dirty="0">
                <a:solidFill>
                  <a:srgbClr val="C00000"/>
                </a:solidFill>
                <a:latin typeface="arial" charset="0"/>
              </a:rPr>
            </a:br>
            <a:r>
              <a:rPr lang="en-US" sz="1600" b="1" dirty="0">
                <a:solidFill>
                  <a:srgbClr val="C00000"/>
                </a:solidFill>
                <a:latin typeface="arial" charset="0"/>
              </a:rPr>
              <a:t>end main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62715" y="4491329"/>
            <a:ext cx="4572000" cy="179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6883" y="663180"/>
            <a:ext cx="209672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500" b="1">
                <a:solidFill>
                  <a:schemeClr val="accent3"/>
                </a:solidFill>
              </a:rPr>
              <a:t>Example 5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104831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05172C-7E64-2E43-9025-DCFC1B022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Stack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71662"/>
            <a:ext cx="5638800" cy="3505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Runtime Stack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PUSH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POP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PUSH and POP Instructions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Using PUSH and POP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Example: Reversing a String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Related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1805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FEEC60-0A49-A54C-BDF6-26555E8D77D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Runtime</a:t>
            </a:r>
            <a:r>
              <a:rPr lang="en-US" altLang="en-US" sz="4000" b="1" dirty="0">
                <a:solidFill>
                  <a:schemeClr val="accent3"/>
                </a:solidFill>
              </a:rPr>
              <a:t> Stack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975" y="1948745"/>
            <a:ext cx="7772400" cy="1828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Imagine a stack of plates . . .</a:t>
            </a:r>
          </a:p>
          <a:p>
            <a:pPr lvl="1" eaLnBrk="1" hangingPunct="1"/>
            <a:r>
              <a:rPr lang="en-US" altLang="en-US" dirty="0"/>
              <a:t>plates are only </a:t>
            </a:r>
            <a:r>
              <a:rPr lang="en-US" altLang="en-US" b="1" dirty="0"/>
              <a:t>added to the top</a:t>
            </a:r>
          </a:p>
          <a:p>
            <a:pPr lvl="1" eaLnBrk="1" hangingPunct="1"/>
            <a:r>
              <a:rPr lang="en-US" altLang="en-US" dirty="0"/>
              <a:t>plates are only </a:t>
            </a:r>
            <a:r>
              <a:rPr lang="en-US" altLang="en-US" b="1" dirty="0"/>
              <a:t>removed from the top</a:t>
            </a:r>
          </a:p>
          <a:p>
            <a:pPr lvl="1" eaLnBrk="1" hangingPunct="1"/>
            <a:r>
              <a:rPr lang="en-US" altLang="en-US" b="1" dirty="0">
                <a:solidFill>
                  <a:schemeClr val="accent3"/>
                </a:solidFill>
              </a:rPr>
              <a:t>LIFO</a:t>
            </a:r>
            <a:r>
              <a:rPr lang="en-US" altLang="en-US" dirty="0"/>
              <a:t> structure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86650" y="2299876"/>
            <a:ext cx="4401354" cy="3847047"/>
            <a:chOff x="8024811" y="1906055"/>
            <a:chExt cx="4006065" cy="41144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6726" y="1906055"/>
              <a:ext cx="3944150" cy="41144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53387" y="1929547"/>
              <a:ext cx="971550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4811" y="5688483"/>
              <a:ext cx="971550" cy="252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879218" y="3564644"/>
            <a:ext cx="112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Memeory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0420919" y="3471040"/>
            <a:ext cx="137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.stack 4096</a:t>
            </a:r>
            <a:endParaRPr lang="en-US" sz="2000" b="1" dirty="0">
              <a:solidFill>
                <a:schemeClr val="accent3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19941" y="4040427"/>
            <a:ext cx="1475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FFFF00"/>
                </a:solidFill>
              </a:rPr>
              <a:t>(a memory array)</a:t>
            </a:r>
            <a:endParaRPr lang="en-US" sz="1400">
              <a:solidFill>
                <a:srgbClr val="FFFF00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DDFAB7B-2666-4741-B7E1-8024B91C4BB1}"/>
              </a:ext>
            </a:extLst>
          </p:cNvPr>
          <p:cNvSpPr/>
          <p:nvPr/>
        </p:nvSpPr>
        <p:spPr>
          <a:xfrm>
            <a:off x="2798956" y="5180546"/>
            <a:ext cx="2286000" cy="83820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= 1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430DD9F0-812F-EB44-AA00-B51D6CD10A32}"/>
              </a:ext>
            </a:extLst>
          </p:cNvPr>
          <p:cNvSpPr/>
          <p:nvPr/>
        </p:nvSpPr>
        <p:spPr>
          <a:xfrm>
            <a:off x="2798956" y="4626510"/>
            <a:ext cx="2286000" cy="83820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96F11F9-558D-6545-ADFE-AF114D5AA9F3}"/>
              </a:ext>
            </a:extLst>
          </p:cNvPr>
          <p:cNvSpPr/>
          <p:nvPr/>
        </p:nvSpPr>
        <p:spPr>
          <a:xfrm>
            <a:off x="2798956" y="4044765"/>
            <a:ext cx="2286000" cy="83820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A=3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80DEA4-D0D9-714E-842F-B558982E12FC}"/>
              </a:ext>
            </a:extLst>
          </p:cNvPr>
          <p:cNvSpPr/>
          <p:nvPr/>
        </p:nvSpPr>
        <p:spPr>
          <a:xfrm>
            <a:off x="2798956" y="3452050"/>
            <a:ext cx="2286000" cy="83820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A=4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CF8D13-4600-5D43-97FD-88E98576E3C1}"/>
              </a:ext>
            </a:extLst>
          </p:cNvPr>
          <p:cNvCxnSpPr/>
          <p:nvPr/>
        </p:nvCxnSpPr>
        <p:spPr>
          <a:xfrm>
            <a:off x="2687444" y="3245005"/>
            <a:ext cx="0" cy="2901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DA0D25-FA75-084A-9479-20983A36854E}"/>
              </a:ext>
            </a:extLst>
          </p:cNvPr>
          <p:cNvCxnSpPr>
            <a:cxnSpLocks/>
          </p:cNvCxnSpPr>
          <p:nvPr/>
        </p:nvCxnSpPr>
        <p:spPr>
          <a:xfrm flipH="1">
            <a:off x="2687444" y="6146923"/>
            <a:ext cx="2587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AD31C4-A64F-D74D-94D5-D51739F9FEAC}"/>
              </a:ext>
            </a:extLst>
          </p:cNvPr>
          <p:cNvCxnSpPr/>
          <p:nvPr/>
        </p:nvCxnSpPr>
        <p:spPr>
          <a:xfrm flipV="1">
            <a:off x="5285678" y="3245005"/>
            <a:ext cx="0" cy="2901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787110-F7BE-7B4C-B6B4-ABA52042643C}"/>
              </a:ext>
            </a:extLst>
          </p:cNvPr>
          <p:cNvSpPr txBox="1"/>
          <p:nvPr/>
        </p:nvSpPr>
        <p:spPr>
          <a:xfrm>
            <a:off x="5701077" y="3592879"/>
            <a:ext cx="119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A0CD4-BBD3-494A-A938-4854EFCFED18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5084956" y="3766375"/>
            <a:ext cx="569207" cy="111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7DB3D4-38B5-0647-891E-F97317F73F38}"/>
              </a:ext>
            </a:extLst>
          </p:cNvPr>
          <p:cNvSpPr txBox="1"/>
          <p:nvPr/>
        </p:nvSpPr>
        <p:spPr>
          <a:xfrm>
            <a:off x="5670429" y="5467107"/>
            <a:ext cx="119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B6D11F-F1DE-C04A-910A-A700090AF4AC}"/>
              </a:ext>
            </a:extLst>
          </p:cNvPr>
          <p:cNvCxnSpPr>
            <a:cxnSpLocks/>
          </p:cNvCxnSpPr>
          <p:nvPr/>
        </p:nvCxnSpPr>
        <p:spPr>
          <a:xfrm flipH="1" flipV="1">
            <a:off x="5152980" y="5634218"/>
            <a:ext cx="569207" cy="111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9D03201-E5B8-E549-A79C-A7EF5DA4DA18}"/>
              </a:ext>
            </a:extLst>
          </p:cNvPr>
          <p:cNvSpPr txBox="1"/>
          <p:nvPr/>
        </p:nvSpPr>
        <p:spPr>
          <a:xfrm>
            <a:off x="89212" y="3852561"/>
            <a:ext cx="2530208" cy="107721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PUSH operation</a:t>
            </a:r>
          </a:p>
          <a:p>
            <a:r>
              <a:rPr lang="en-US" sz="1600" dirty="0"/>
              <a:t>      Stores item in stack</a:t>
            </a:r>
          </a:p>
          <a:p>
            <a:r>
              <a:rPr lang="en-US" sz="1600" dirty="0"/>
              <a:t>POP operation</a:t>
            </a:r>
          </a:p>
          <a:p>
            <a:r>
              <a:rPr lang="en-US" sz="1600" dirty="0"/>
              <a:t>      Retrieve item from stack</a:t>
            </a:r>
          </a:p>
        </p:txBody>
      </p:sp>
    </p:spTree>
    <p:extLst>
      <p:ext uri="{BB962C8B-B14F-4D97-AF65-F5344CB8AC3E}">
        <p14:creationId xmlns:p14="http://schemas.microsoft.com/office/powerpoint/2010/main" val="18937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685FAAE-700B-6C4B-B3EA-965732A68FB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Runtime</a:t>
            </a:r>
            <a:r>
              <a:rPr lang="en-US" altLang="en-US" sz="4000" b="1" dirty="0">
                <a:solidFill>
                  <a:schemeClr val="accent3"/>
                </a:solidFill>
              </a:rPr>
              <a:t> Stack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5" y="1905000"/>
            <a:ext cx="7772400" cy="13716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dirty="0"/>
              <a:t>The runtime stack is </a:t>
            </a:r>
            <a:r>
              <a:rPr lang="en-US" b="1" dirty="0">
                <a:solidFill>
                  <a:schemeClr val="accent3"/>
                </a:solidFill>
              </a:rPr>
              <a:t>a memory array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u="sng" dirty="0"/>
              <a:t> Managed by the CPU</a:t>
            </a:r>
            <a:r>
              <a:rPr lang="en-US" altLang="en-US" dirty="0"/>
              <a:t>, </a:t>
            </a:r>
            <a:r>
              <a:rPr lang="en-US" altLang="en-US" b="1" dirty="0"/>
              <a:t>using two </a:t>
            </a:r>
            <a:r>
              <a:rPr lang="en-US" altLang="en-US" b="1" dirty="0">
                <a:solidFill>
                  <a:srgbClr val="C00000"/>
                </a:solidFill>
              </a:rPr>
              <a:t>registers</a:t>
            </a:r>
          </a:p>
          <a:p>
            <a:pPr lvl="1" eaLnBrk="1" hangingPunct="1"/>
            <a:r>
              <a:rPr lang="en-US" altLang="en-US" b="1" dirty="0">
                <a:solidFill>
                  <a:schemeClr val="accent3"/>
                </a:solidFill>
              </a:rPr>
              <a:t>SS</a:t>
            </a:r>
            <a:r>
              <a:rPr lang="en-US" altLang="en-US" dirty="0"/>
              <a:t> (stack </a:t>
            </a:r>
            <a:r>
              <a:rPr lang="en-US" altLang="en-US" b="1" dirty="0">
                <a:solidFill>
                  <a:srgbClr val="00B050"/>
                </a:solidFill>
              </a:rPr>
              <a:t>segment</a:t>
            </a:r>
            <a:r>
              <a:rPr lang="en-US" altLang="en-US" dirty="0"/>
              <a:t>)</a:t>
            </a:r>
          </a:p>
          <a:p>
            <a:pPr lvl="1" eaLnBrk="1" hangingPunct="1"/>
            <a:r>
              <a:rPr lang="en-US" altLang="en-US" b="1" dirty="0">
                <a:solidFill>
                  <a:schemeClr val="accent3"/>
                </a:solidFill>
              </a:rPr>
              <a:t>ESP</a:t>
            </a:r>
            <a:r>
              <a:rPr lang="en-US" altLang="en-US" dirty="0"/>
              <a:t> (stack pointer) *</a:t>
            </a:r>
          </a:p>
        </p:txBody>
      </p:sp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1266825" y="5890700"/>
            <a:ext cx="290036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+mn-lt"/>
              </a:rPr>
              <a:t>* SP in Real-address mode</a:t>
            </a:r>
          </a:p>
        </p:txBody>
      </p:sp>
      <p:graphicFrame>
        <p:nvGraphicFramePr>
          <p:cNvPr id="717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676764"/>
              </p:ext>
            </p:extLst>
          </p:nvPr>
        </p:nvGraphicFramePr>
        <p:xfrm>
          <a:off x="6581169" y="2883302"/>
          <a:ext cx="3855639" cy="3007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09" name="VISIO" r:id="rId3" imgW="2313432" imgH="1504188" progId="Visio.Drawing.6">
                  <p:embed/>
                </p:oleObj>
              </mc:Choice>
              <mc:Fallback>
                <p:oleObj name="VISIO" r:id="rId3" imgW="2313432" imgH="150418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018" r="5263" b="-4991"/>
                      <a:stretch>
                        <a:fillRect/>
                      </a:stretch>
                    </p:blipFill>
                    <p:spPr bwMode="auto">
                      <a:xfrm>
                        <a:off x="6581169" y="2883302"/>
                        <a:ext cx="3855639" cy="30073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325290" y="3971502"/>
            <a:ext cx="368379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Stack </a:t>
            </a:r>
            <a:r>
              <a:rPr lang="en-US" sz="1600" b="1" dirty="0">
                <a:solidFill>
                  <a:srgbClr val="333333"/>
                </a:solidFill>
              </a:rPr>
              <a:t>starts at </a:t>
            </a:r>
            <a:r>
              <a:rPr lang="en-US" sz="1600" b="1" u="sng" dirty="0">
                <a:solidFill>
                  <a:srgbClr val="333333"/>
                </a:solidFill>
              </a:rPr>
              <a:t>some address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333333"/>
                </a:solidFill>
              </a:rPr>
              <a:t>Then </a:t>
            </a:r>
            <a:r>
              <a:rPr lang="en-US" sz="1600" b="1" dirty="0">
                <a:solidFill>
                  <a:srgbClr val="C00000"/>
                </a:solidFill>
              </a:rPr>
              <a:t>grows </a:t>
            </a:r>
            <a:r>
              <a:rPr lang="en-US" sz="1600" b="1" i="1" dirty="0">
                <a:solidFill>
                  <a:srgbClr val="C00000"/>
                </a:solidFill>
              </a:rPr>
              <a:t>down</a:t>
            </a:r>
            <a:r>
              <a:rPr lang="en-US" sz="1600" b="1" dirty="0">
                <a:solidFill>
                  <a:srgbClr val="C00000"/>
                </a:solidFill>
              </a:rPr>
              <a:t> to a lower address</a:t>
            </a:r>
            <a:r>
              <a:rPr lang="en-US" sz="1600" dirty="0">
                <a:solidFill>
                  <a:srgbClr val="333333"/>
                </a:solidFill>
              </a:rPr>
              <a:t>.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65451" y="2244816"/>
            <a:ext cx="137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3"/>
                </a:solidFill>
              </a:rPr>
              <a:t>.stack 4096</a:t>
            </a:r>
            <a:endParaRPr lang="en-US" sz="2000" b="1">
              <a:solidFill>
                <a:schemeClr val="accent3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01225" y="3524982"/>
            <a:ext cx="497656" cy="28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A05172C-7E64-2E43-9025-DCFC1B0228A7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Stack</a:t>
            </a:r>
            <a:r>
              <a:rPr lang="en-US" altLang="en-US" sz="4000" dirty="0"/>
              <a:t> </a:t>
            </a:r>
            <a:r>
              <a:rPr lang="en-US" altLang="en-US" sz="4000" b="1" dirty="0">
                <a:solidFill>
                  <a:schemeClr val="accent3"/>
                </a:solidFill>
              </a:rPr>
              <a:t>Operations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71662"/>
            <a:ext cx="5638800" cy="3505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Runtime Stack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/>
              <a:t> PUSH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POP Operation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Using PUSH and POP</a:t>
            </a:r>
          </a:p>
          <a:p>
            <a:pPr lvl="1">
              <a:buFont typeface="Arial" charset="0"/>
              <a:buChar char="•"/>
            </a:pPr>
            <a:r>
              <a:rPr lang="en-US" altLang="en-US" dirty="0"/>
              <a:t> Example: Reversing a String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Related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848290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120257</TotalTime>
  <Words>3318</Words>
  <Application>Microsoft Macintosh PowerPoint</Application>
  <PresentationFormat>Widescreen</PresentationFormat>
  <Paragraphs>627</Paragraphs>
  <Slides>59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Retrospect</vt:lpstr>
      <vt:lpstr>VISIO</vt:lpstr>
      <vt:lpstr>CSC 3210 Computer Organization and Programming</vt:lpstr>
      <vt:lpstr>Why Procedures? (Why stack?)</vt:lpstr>
      <vt:lpstr>PowerPoint Presentation</vt:lpstr>
      <vt:lpstr>Why Procedures? (Why stack?)</vt:lpstr>
      <vt:lpstr>Outline</vt:lpstr>
      <vt:lpstr>Stack Operations</vt:lpstr>
      <vt:lpstr>Runtime Stack</vt:lpstr>
      <vt:lpstr>Runtime Stack</vt:lpstr>
      <vt:lpstr>Stack Operations</vt:lpstr>
      <vt:lpstr>PUSH Operation</vt:lpstr>
      <vt:lpstr>Stack Operations</vt:lpstr>
      <vt:lpstr>POP Operation</vt:lpstr>
      <vt:lpstr>Stack Applications</vt:lpstr>
      <vt:lpstr>Stack Operations</vt:lpstr>
      <vt:lpstr>Using PUSH and POP</vt:lpstr>
      <vt:lpstr>Using PUSH and POP</vt:lpstr>
      <vt:lpstr>PowerPoint Presentation</vt:lpstr>
      <vt:lpstr>Example1: Nested Loop</vt:lpstr>
      <vt:lpstr>PowerPoint Presentation</vt:lpstr>
      <vt:lpstr>Example2: Reversing a String</vt:lpstr>
      <vt:lpstr>Attendance!</vt:lpstr>
      <vt:lpstr>Stack Operations</vt:lpstr>
      <vt:lpstr>Related Instructions</vt:lpstr>
      <vt:lpstr>Outline</vt:lpstr>
      <vt:lpstr>Defining and Using Procedures</vt:lpstr>
      <vt:lpstr>Creating Procedures</vt:lpstr>
      <vt:lpstr>Documenting Procedures</vt:lpstr>
      <vt:lpstr>Example: SumOf Procedure</vt:lpstr>
      <vt:lpstr>Defining and Using Procedures</vt:lpstr>
      <vt:lpstr>CALL and RET Instructions</vt:lpstr>
      <vt:lpstr>CALL-RET Example</vt:lpstr>
      <vt:lpstr>CALL-RET Example</vt:lpstr>
      <vt:lpstr>Defining and Using Procedures</vt:lpstr>
      <vt:lpstr>Nested Procedure Calls</vt:lpstr>
      <vt:lpstr>PowerPoint Presentation</vt:lpstr>
      <vt:lpstr>PowerPoint Presentation</vt:lpstr>
      <vt:lpstr>Nested Procedure Calls</vt:lpstr>
      <vt:lpstr>Nested Procedure Calls</vt:lpstr>
      <vt:lpstr>Local and Global Labels</vt:lpstr>
      <vt:lpstr>Defining and Using Procedures</vt:lpstr>
      <vt:lpstr>Procedure Parameters</vt:lpstr>
      <vt:lpstr>Procedure Parameters</vt:lpstr>
      <vt:lpstr>Procedure Parameters: Passing Register Arguments to Procedures</vt:lpstr>
      <vt:lpstr>PowerPoint Presentation</vt:lpstr>
      <vt:lpstr>Procedure Parameters: Passing Register Arguments to Procedures</vt:lpstr>
      <vt:lpstr>When not to push a register</vt:lpstr>
      <vt:lpstr>Outline</vt:lpstr>
      <vt:lpstr>Linking to an External Library</vt:lpstr>
      <vt:lpstr>What is a Link Library?</vt:lpstr>
      <vt:lpstr>How The Linker Works</vt:lpstr>
      <vt:lpstr>Outline</vt:lpstr>
      <vt:lpstr>Calling Irvine32 Library Procedures</vt:lpstr>
      <vt:lpstr>Some Library Procedures </vt:lpstr>
      <vt:lpstr>Some Library Procedures </vt:lpstr>
      <vt:lpstr>Some Library Procedures: Example 1</vt:lpstr>
      <vt:lpstr>Some Library Procedures: Example 2</vt:lpstr>
      <vt:lpstr>Some Library Procedures: Example 3</vt:lpstr>
      <vt:lpstr>Some Library Procedures: Example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Programming</dc:title>
  <dc:creator>Mussa,Awad</dc:creator>
  <cp:lastModifiedBy>Microsoft Office User</cp:lastModifiedBy>
  <cp:revision>2979</cp:revision>
  <cp:lastPrinted>2017-11-02T16:07:54Z</cp:lastPrinted>
  <dcterms:created xsi:type="dcterms:W3CDTF">2016-08-11T20:34:21Z</dcterms:created>
  <dcterms:modified xsi:type="dcterms:W3CDTF">2022-04-04T17:28:28Z</dcterms:modified>
</cp:coreProperties>
</file>